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312" r:id="rId2"/>
    <p:sldId id="313" r:id="rId3"/>
    <p:sldId id="314" r:id="rId4"/>
    <p:sldId id="279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316" r:id="rId22"/>
    <p:sldId id="318" r:id="rId23"/>
    <p:sldId id="317" r:id="rId24"/>
    <p:sldId id="277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14B728-46EF-43C3-9A39-4685D3625202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AABF5-6F5C-4011-B027-E06E3DB68EEB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FE6A58-C3D8-49B9-874E-D6E768F20317}" type="slidenum">
              <a:rPr lang="en-US"/>
              <a:pPr/>
              <a:t>4</a:t>
            </a:fld>
            <a:endParaRPr lang="en-US"/>
          </a:p>
        </p:txBody>
      </p:sp>
      <p:sp>
        <p:nvSpPr>
          <p:cNvPr id="91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3BC9A3-8CE6-4501-8190-049221101BFB}" type="slidenum">
              <a:rPr lang="en-US"/>
              <a:pPr/>
              <a:t>13</a:t>
            </a:fld>
            <a:endParaRPr lang="en-US"/>
          </a:p>
        </p:txBody>
      </p:sp>
      <p:sp>
        <p:nvSpPr>
          <p:cNvPr id="93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9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9E2CA4-9332-477B-8BC0-8643BFE3A802}" type="slidenum">
              <a:rPr lang="en-US"/>
              <a:pPr/>
              <a:t>14</a:t>
            </a:fld>
            <a:endParaRPr lang="en-US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3213"/>
          </a:xfrm>
          <a:ln/>
        </p:spPr>
        <p:txBody>
          <a:bodyPr lIns="90488" tIns="44450" rIns="90488" bIns="44450"/>
          <a:lstStyle/>
          <a:p>
            <a:endParaRPr lang="en-IN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8D9246-CD00-4210-91A2-B0A473ADEC2B}" type="slidenum">
              <a:rPr lang="en-US"/>
              <a:pPr/>
              <a:t>15</a:t>
            </a:fld>
            <a:endParaRPr lang="en-US"/>
          </a:p>
        </p:txBody>
      </p:sp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3213"/>
          </a:xfrm>
          <a:ln/>
        </p:spPr>
        <p:txBody>
          <a:bodyPr lIns="90488" tIns="44450" rIns="90488" bIns="44450"/>
          <a:lstStyle/>
          <a:p>
            <a:endParaRPr lang="en-IN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B78C7-1E93-441E-8CC7-44C07E38208B}" type="slidenum">
              <a:rPr lang="en-US"/>
              <a:pPr/>
              <a:t>16</a:t>
            </a:fld>
            <a:endParaRPr lang="en-US"/>
          </a:p>
        </p:txBody>
      </p:sp>
      <p:sp>
        <p:nvSpPr>
          <p:cNvPr id="289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3213"/>
          </a:xfrm>
          <a:ln/>
        </p:spPr>
        <p:txBody>
          <a:bodyPr lIns="90488" tIns="44450" rIns="90488" bIns="44450"/>
          <a:lstStyle/>
          <a:p>
            <a:endParaRPr lang="en-IN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856631-8CB6-461B-AA5F-111C9DD9F1FF}" type="slidenum">
              <a:rPr lang="en-US"/>
              <a:pPr/>
              <a:t>17</a:t>
            </a:fld>
            <a:endParaRPr lang="en-US"/>
          </a:p>
        </p:txBody>
      </p:sp>
      <p:sp>
        <p:nvSpPr>
          <p:cNvPr id="940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1DAA05-E72B-4269-9AD5-CB6BD66AC405}" type="slidenum">
              <a:rPr lang="en-US"/>
              <a:pPr/>
              <a:t>18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3213"/>
          </a:xfrm>
          <a:ln/>
        </p:spPr>
        <p:txBody>
          <a:bodyPr lIns="90488" tIns="44450" rIns="90488" bIns="44450"/>
          <a:lstStyle/>
          <a:p>
            <a:endParaRPr lang="en-IN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5826C3-200F-4233-953E-7DAFD5461311}" type="slidenum">
              <a:rPr lang="en-US"/>
              <a:pPr/>
              <a:t>19</a:t>
            </a:fld>
            <a:endParaRPr lang="en-US"/>
          </a:p>
        </p:txBody>
      </p:sp>
      <p:sp>
        <p:nvSpPr>
          <p:cNvPr id="293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3213"/>
          </a:xfrm>
          <a:ln/>
        </p:spPr>
        <p:txBody>
          <a:bodyPr lIns="90488" tIns="44450" rIns="90488" bIns="44450"/>
          <a:lstStyle/>
          <a:p>
            <a:endParaRPr lang="en-IN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BDFEFF-6EB0-4775-9D0E-88F807947602}" type="slidenum">
              <a:rPr lang="en-US"/>
              <a:pPr/>
              <a:t>20</a:t>
            </a:fld>
            <a:endParaRPr lang="en-US"/>
          </a:p>
        </p:txBody>
      </p:sp>
      <p:sp>
        <p:nvSpPr>
          <p:cNvPr id="94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1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1D9A4D-2E48-4072-8E92-88CAF24A736E}" type="slidenum">
              <a:rPr lang="en-US"/>
              <a:pPr/>
              <a:t>5</a:t>
            </a:fld>
            <a:endParaRPr lang="en-US"/>
          </a:p>
        </p:txBody>
      </p:sp>
      <p:sp>
        <p:nvSpPr>
          <p:cNvPr id="918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B8632F-9D39-4FA3-A75C-55B51C2CD53E}" type="slidenum">
              <a:rPr lang="en-US"/>
              <a:pPr/>
              <a:t>6</a:t>
            </a:fld>
            <a:endParaRPr lang="en-US"/>
          </a:p>
        </p:txBody>
      </p:sp>
      <p:sp>
        <p:nvSpPr>
          <p:cNvPr id="91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4BC2C1-1EB2-4DCD-A18E-5D30AA2C37C4}" type="slidenum">
              <a:rPr lang="en-US"/>
              <a:pPr/>
              <a:t>7</a:t>
            </a:fld>
            <a:endParaRPr lang="en-US"/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3213"/>
          </a:xfrm>
          <a:ln/>
        </p:spPr>
        <p:txBody>
          <a:bodyPr lIns="90488" tIns="44450" rIns="90488" bIns="44450"/>
          <a:lstStyle/>
          <a:p>
            <a:endParaRPr lang="en-I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94EF2E-1A34-48E1-B6C4-17024790D814}" type="slidenum">
              <a:rPr lang="en-US"/>
              <a:pPr/>
              <a:t>8</a:t>
            </a:fld>
            <a:endParaRPr lang="en-US"/>
          </a:p>
        </p:txBody>
      </p:sp>
      <p:sp>
        <p:nvSpPr>
          <p:cNvPr id="27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3213"/>
          </a:xfrm>
          <a:ln/>
        </p:spPr>
        <p:txBody>
          <a:bodyPr lIns="90488" tIns="44450" rIns="90488" bIns="44450"/>
          <a:lstStyle/>
          <a:p>
            <a:endParaRPr lang="en-I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CDAB06-ED04-40B5-B434-B7D1E2DB919B}" type="slidenum">
              <a:rPr lang="en-US"/>
              <a:pPr/>
              <a:t>9</a:t>
            </a:fld>
            <a:endParaRPr lang="en-US"/>
          </a:p>
        </p:txBody>
      </p:sp>
      <p:sp>
        <p:nvSpPr>
          <p:cNvPr id="27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3213"/>
          </a:xfrm>
          <a:ln/>
        </p:spPr>
        <p:txBody>
          <a:bodyPr lIns="90488" tIns="44450" rIns="90488" bIns="44450"/>
          <a:lstStyle/>
          <a:p>
            <a:endParaRPr lang="en-I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179C16-D259-4597-98B7-45318CEDA8FC}" type="slidenum">
              <a:rPr lang="en-US"/>
              <a:pPr/>
              <a:t>10</a:t>
            </a:fld>
            <a:endParaRPr lang="en-US"/>
          </a:p>
        </p:txBody>
      </p:sp>
      <p:sp>
        <p:nvSpPr>
          <p:cNvPr id="2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3213"/>
          </a:xfrm>
          <a:ln/>
        </p:spPr>
        <p:txBody>
          <a:bodyPr lIns="90488" tIns="44450" rIns="90488" bIns="44450"/>
          <a:lstStyle/>
          <a:p>
            <a:endParaRPr lang="en-I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005836-6417-417C-8D6E-F0BF5D998A17}" type="slidenum">
              <a:rPr lang="en-US"/>
              <a:pPr/>
              <a:t>11</a:t>
            </a:fld>
            <a:endParaRPr lang="en-US"/>
          </a:p>
        </p:txBody>
      </p:sp>
      <p:sp>
        <p:nvSpPr>
          <p:cNvPr id="28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3213"/>
          </a:xfrm>
          <a:ln/>
        </p:spPr>
        <p:txBody>
          <a:bodyPr lIns="90488" tIns="44450" rIns="90488" bIns="44450"/>
          <a:lstStyle/>
          <a:p>
            <a:endParaRPr lang="en-I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C6C5E1-C311-4744-8F7E-2075664CC7E6}" type="slidenum">
              <a:rPr lang="en-US"/>
              <a:pPr/>
              <a:t>12</a:t>
            </a:fld>
            <a:endParaRPr lang="en-US"/>
          </a:p>
        </p:txBody>
      </p:sp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3213"/>
          </a:xfrm>
          <a:ln/>
        </p:spPr>
        <p:txBody>
          <a:bodyPr lIns="90488" tIns="44450" rIns="90488" bIns="44450"/>
          <a:lstStyle/>
          <a:p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5D80984-DC8D-4BFC-8BF1-49586BAFCA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483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EF8567A-534A-4D97-B976-35D2EDF3EA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5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6353096-1AEC-4507-8200-3E79DEBA2760}" type="datetimeFigureOut">
              <a:rPr lang="en-IN" smtClean="0"/>
              <a:pPr/>
              <a:t>18-04-2023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9A8993C-52B1-4FDB-92D9-301476BBC0E6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04257" y="1143001"/>
            <a:ext cx="748937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latin typeface="Book Antiqua" panose="02040602050305030304" pitchFamily="18" charset="0"/>
              </a:rPr>
              <a:t>RUNGTA COLLEGE OF DENTAL SCIENCES &amp; RESEARCH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8856" y="2707821"/>
            <a:ext cx="667294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latin typeface="Book Antiqua" panose="02040602050305030304" pitchFamily="18" charset="0"/>
              </a:rPr>
              <a:t>TITLE OF THE TOPIC: AMALGAM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5143500"/>
            <a:ext cx="854528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dirty="0">
                <a:latin typeface="Book Antiqua" panose="02040602050305030304" pitchFamily="18" charset="0"/>
              </a:rPr>
              <a:t>DEPARTMENT OF CONSERVATIVE DENTISTRY AND ENDODONTICS 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781" r="15781"/>
          <a:stretch/>
        </p:blipFill>
        <p:spPr>
          <a:xfrm>
            <a:off x="0" y="846364"/>
            <a:ext cx="1393371" cy="158591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07440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534400" cy="1143000"/>
          </a:xfrm>
          <a:noFill/>
          <a:ln/>
        </p:spPr>
        <p:txBody>
          <a:bodyPr lIns="90488" tIns="44450" rIns="90488" bIns="44450" anchorCtr="0">
            <a:noAutofit/>
          </a:bodyPr>
          <a:lstStyle/>
          <a:p>
            <a:pPr algn="ctr"/>
            <a:r>
              <a:rPr lang="en-US" sz="3600" dirty="0"/>
              <a:t>CONVENTIONAL LOW-COPPER ALLOYS</a:t>
            </a:r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4572000" cy="41148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Gamma (</a:t>
            </a:r>
            <a:r>
              <a:rPr lang="en-US" sz="3600" b="1">
                <a:latin typeface="Times New Roman" pitchFamily="18" charset="0"/>
                <a:sym typeface="Symbol" pitchFamily="18" charset="2"/>
              </a:rPr>
              <a:t></a:t>
            </a:r>
            <a:r>
              <a:rPr lang="en-US"/>
              <a:t>) = Ag</a:t>
            </a:r>
            <a:r>
              <a:rPr lang="en-US" baseline="-25000"/>
              <a:t>3</a:t>
            </a:r>
            <a:r>
              <a:rPr lang="en-US"/>
              <a:t>Sn</a:t>
            </a:r>
          </a:p>
          <a:p>
            <a:pPr lvl="1">
              <a:buSzPct val="75000"/>
            </a:pPr>
            <a:r>
              <a:rPr lang="en-US"/>
              <a:t>unreacted alloy</a:t>
            </a:r>
          </a:p>
          <a:p>
            <a:pPr lvl="1">
              <a:buSzPct val="75000"/>
            </a:pPr>
            <a:r>
              <a:rPr lang="en-US"/>
              <a:t>strongest phase and </a:t>
            </a:r>
            <a:br>
              <a:rPr lang="en-US"/>
            </a:br>
            <a:r>
              <a:rPr lang="en-US"/>
              <a:t>corrodes the least</a:t>
            </a:r>
          </a:p>
          <a:p>
            <a:pPr lvl="1">
              <a:buSzPct val="75000"/>
            </a:pPr>
            <a:r>
              <a:rPr lang="en-US"/>
              <a:t>forms 30% of volume </a:t>
            </a:r>
            <a:br>
              <a:rPr lang="en-US"/>
            </a:br>
            <a:r>
              <a:rPr lang="en-US"/>
              <a:t>of set amalgam</a:t>
            </a: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5292080" y="1988840"/>
            <a:ext cx="3638550" cy="2971800"/>
            <a:chOff x="3264" y="1392"/>
            <a:chExt cx="2292" cy="1872"/>
          </a:xfrm>
        </p:grpSpPr>
        <p:sp>
          <p:nvSpPr>
            <p:cNvPr id="278532" name="Rectangle 4"/>
            <p:cNvSpPr>
              <a:spLocks noChangeArrowheads="1"/>
            </p:cNvSpPr>
            <p:nvPr/>
          </p:nvSpPr>
          <p:spPr bwMode="auto">
            <a:xfrm>
              <a:off x="3312" y="1392"/>
              <a:ext cx="2208" cy="1872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78533" name="Freeform 5"/>
            <p:cNvSpPr>
              <a:spLocks/>
            </p:cNvSpPr>
            <p:nvPr/>
          </p:nvSpPr>
          <p:spPr bwMode="auto">
            <a:xfrm>
              <a:off x="3508" y="1392"/>
              <a:ext cx="1912" cy="797"/>
            </a:xfrm>
            <a:custGeom>
              <a:avLst/>
              <a:gdLst/>
              <a:ahLst/>
              <a:cxnLst>
                <a:cxn ang="0">
                  <a:pos x="976" y="12"/>
                </a:cxn>
                <a:cxn ang="0">
                  <a:pos x="664" y="20"/>
                </a:cxn>
                <a:cxn ang="0">
                  <a:pos x="360" y="52"/>
                </a:cxn>
                <a:cxn ang="0">
                  <a:pos x="160" y="92"/>
                </a:cxn>
                <a:cxn ang="0">
                  <a:pos x="64" y="140"/>
                </a:cxn>
                <a:cxn ang="0">
                  <a:pos x="24" y="188"/>
                </a:cxn>
                <a:cxn ang="0">
                  <a:pos x="8" y="236"/>
                </a:cxn>
                <a:cxn ang="0">
                  <a:pos x="0" y="260"/>
                </a:cxn>
                <a:cxn ang="0">
                  <a:pos x="16" y="420"/>
                </a:cxn>
                <a:cxn ang="0">
                  <a:pos x="248" y="700"/>
                </a:cxn>
                <a:cxn ang="0">
                  <a:pos x="392" y="716"/>
                </a:cxn>
                <a:cxn ang="0">
                  <a:pos x="648" y="796"/>
                </a:cxn>
                <a:cxn ang="0">
                  <a:pos x="968" y="788"/>
                </a:cxn>
                <a:cxn ang="0">
                  <a:pos x="1272" y="724"/>
                </a:cxn>
                <a:cxn ang="0">
                  <a:pos x="1416" y="660"/>
                </a:cxn>
                <a:cxn ang="0">
                  <a:pos x="1464" y="644"/>
                </a:cxn>
                <a:cxn ang="0">
                  <a:pos x="1552" y="596"/>
                </a:cxn>
                <a:cxn ang="0">
                  <a:pos x="1720" y="532"/>
                </a:cxn>
                <a:cxn ang="0">
                  <a:pos x="1856" y="372"/>
                </a:cxn>
                <a:cxn ang="0">
                  <a:pos x="1816" y="116"/>
                </a:cxn>
                <a:cxn ang="0">
                  <a:pos x="1736" y="92"/>
                </a:cxn>
                <a:cxn ang="0">
                  <a:pos x="1536" y="60"/>
                </a:cxn>
                <a:cxn ang="0">
                  <a:pos x="1312" y="44"/>
                </a:cxn>
                <a:cxn ang="0">
                  <a:pos x="976" y="12"/>
                </a:cxn>
              </a:cxnLst>
              <a:rect l="0" t="0" r="r" b="b"/>
              <a:pathLst>
                <a:path w="1870" h="796">
                  <a:moveTo>
                    <a:pt x="976" y="12"/>
                  </a:moveTo>
                  <a:cubicBezTo>
                    <a:pt x="872" y="15"/>
                    <a:pt x="768" y="15"/>
                    <a:pt x="664" y="20"/>
                  </a:cubicBezTo>
                  <a:cubicBezTo>
                    <a:pt x="563" y="25"/>
                    <a:pt x="462" y="47"/>
                    <a:pt x="360" y="52"/>
                  </a:cubicBezTo>
                  <a:cubicBezTo>
                    <a:pt x="295" y="74"/>
                    <a:pt x="225" y="70"/>
                    <a:pt x="160" y="92"/>
                  </a:cubicBezTo>
                  <a:cubicBezTo>
                    <a:pt x="123" y="104"/>
                    <a:pt x="100" y="128"/>
                    <a:pt x="64" y="140"/>
                  </a:cubicBezTo>
                  <a:cubicBezTo>
                    <a:pt x="52" y="157"/>
                    <a:pt x="34" y="170"/>
                    <a:pt x="24" y="188"/>
                  </a:cubicBezTo>
                  <a:cubicBezTo>
                    <a:pt x="16" y="203"/>
                    <a:pt x="13" y="220"/>
                    <a:pt x="8" y="236"/>
                  </a:cubicBezTo>
                  <a:cubicBezTo>
                    <a:pt x="5" y="244"/>
                    <a:pt x="0" y="260"/>
                    <a:pt x="0" y="260"/>
                  </a:cubicBezTo>
                  <a:cubicBezTo>
                    <a:pt x="4" y="316"/>
                    <a:pt x="4" y="366"/>
                    <a:pt x="16" y="420"/>
                  </a:cubicBezTo>
                  <a:cubicBezTo>
                    <a:pt x="35" y="505"/>
                    <a:pt x="170" y="661"/>
                    <a:pt x="248" y="700"/>
                  </a:cubicBezTo>
                  <a:cubicBezTo>
                    <a:pt x="291" y="722"/>
                    <a:pt x="344" y="713"/>
                    <a:pt x="392" y="716"/>
                  </a:cubicBezTo>
                  <a:cubicBezTo>
                    <a:pt x="478" y="733"/>
                    <a:pt x="561" y="774"/>
                    <a:pt x="648" y="796"/>
                  </a:cubicBezTo>
                  <a:cubicBezTo>
                    <a:pt x="755" y="793"/>
                    <a:pt x="861" y="792"/>
                    <a:pt x="968" y="788"/>
                  </a:cubicBezTo>
                  <a:cubicBezTo>
                    <a:pt x="1070" y="784"/>
                    <a:pt x="1171" y="738"/>
                    <a:pt x="1272" y="724"/>
                  </a:cubicBezTo>
                  <a:cubicBezTo>
                    <a:pt x="1319" y="700"/>
                    <a:pt x="1367" y="680"/>
                    <a:pt x="1416" y="660"/>
                  </a:cubicBezTo>
                  <a:cubicBezTo>
                    <a:pt x="1432" y="654"/>
                    <a:pt x="1450" y="653"/>
                    <a:pt x="1464" y="644"/>
                  </a:cubicBezTo>
                  <a:cubicBezTo>
                    <a:pt x="1503" y="618"/>
                    <a:pt x="1510" y="609"/>
                    <a:pt x="1552" y="596"/>
                  </a:cubicBezTo>
                  <a:cubicBezTo>
                    <a:pt x="1608" y="579"/>
                    <a:pt x="1673" y="572"/>
                    <a:pt x="1720" y="532"/>
                  </a:cubicBezTo>
                  <a:cubicBezTo>
                    <a:pt x="1783" y="478"/>
                    <a:pt x="1811" y="439"/>
                    <a:pt x="1856" y="372"/>
                  </a:cubicBezTo>
                  <a:cubicBezTo>
                    <a:pt x="1854" y="336"/>
                    <a:pt x="1870" y="170"/>
                    <a:pt x="1816" y="116"/>
                  </a:cubicBezTo>
                  <a:cubicBezTo>
                    <a:pt x="1791" y="91"/>
                    <a:pt x="1772" y="98"/>
                    <a:pt x="1736" y="92"/>
                  </a:cubicBezTo>
                  <a:cubicBezTo>
                    <a:pt x="1665" y="80"/>
                    <a:pt x="1609" y="65"/>
                    <a:pt x="1536" y="60"/>
                  </a:cubicBezTo>
                  <a:cubicBezTo>
                    <a:pt x="1469" y="55"/>
                    <a:pt x="1381" y="52"/>
                    <a:pt x="1312" y="44"/>
                  </a:cubicBezTo>
                  <a:cubicBezTo>
                    <a:pt x="1198" y="31"/>
                    <a:pt x="1091" y="0"/>
                    <a:pt x="976" y="12"/>
                  </a:cubicBezTo>
                  <a:close/>
                </a:path>
              </a:pathLst>
            </a:custGeom>
            <a:solidFill>
              <a:srgbClr val="C0C0C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78534" name="Freeform 6"/>
            <p:cNvSpPr>
              <a:spLocks/>
            </p:cNvSpPr>
            <p:nvPr/>
          </p:nvSpPr>
          <p:spPr bwMode="auto">
            <a:xfrm>
              <a:off x="3312" y="2449"/>
              <a:ext cx="692" cy="729"/>
            </a:xfrm>
            <a:custGeom>
              <a:avLst/>
              <a:gdLst/>
              <a:ahLst/>
              <a:cxnLst>
                <a:cxn ang="0">
                  <a:pos x="467" y="208"/>
                </a:cxn>
                <a:cxn ang="0">
                  <a:pos x="315" y="120"/>
                </a:cxn>
                <a:cxn ang="0">
                  <a:pos x="219" y="16"/>
                </a:cxn>
                <a:cxn ang="0">
                  <a:pos x="179" y="0"/>
                </a:cxn>
                <a:cxn ang="0">
                  <a:pos x="67" y="32"/>
                </a:cxn>
                <a:cxn ang="0">
                  <a:pos x="195" y="480"/>
                </a:cxn>
                <a:cxn ang="0">
                  <a:pos x="339" y="632"/>
                </a:cxn>
                <a:cxn ang="0">
                  <a:pos x="379" y="688"/>
                </a:cxn>
                <a:cxn ang="0">
                  <a:pos x="499" y="728"/>
                </a:cxn>
                <a:cxn ang="0">
                  <a:pos x="659" y="720"/>
                </a:cxn>
                <a:cxn ang="0">
                  <a:pos x="675" y="696"/>
                </a:cxn>
                <a:cxn ang="0">
                  <a:pos x="667" y="528"/>
                </a:cxn>
                <a:cxn ang="0">
                  <a:pos x="571" y="312"/>
                </a:cxn>
                <a:cxn ang="0">
                  <a:pos x="563" y="288"/>
                </a:cxn>
                <a:cxn ang="0">
                  <a:pos x="515" y="256"/>
                </a:cxn>
                <a:cxn ang="0">
                  <a:pos x="467" y="208"/>
                </a:cxn>
              </a:cxnLst>
              <a:rect l="0" t="0" r="r" b="b"/>
              <a:pathLst>
                <a:path w="677" h="730">
                  <a:moveTo>
                    <a:pt x="467" y="208"/>
                  </a:moveTo>
                  <a:cubicBezTo>
                    <a:pt x="419" y="160"/>
                    <a:pt x="382" y="133"/>
                    <a:pt x="315" y="120"/>
                  </a:cubicBezTo>
                  <a:cubicBezTo>
                    <a:pt x="262" y="93"/>
                    <a:pt x="253" y="70"/>
                    <a:pt x="219" y="16"/>
                  </a:cubicBezTo>
                  <a:cubicBezTo>
                    <a:pt x="211" y="4"/>
                    <a:pt x="192" y="5"/>
                    <a:pt x="179" y="0"/>
                  </a:cubicBezTo>
                  <a:cubicBezTo>
                    <a:pt x="128" y="6"/>
                    <a:pt x="107" y="5"/>
                    <a:pt x="67" y="32"/>
                  </a:cubicBezTo>
                  <a:cubicBezTo>
                    <a:pt x="11" y="201"/>
                    <a:pt x="0" y="431"/>
                    <a:pt x="195" y="480"/>
                  </a:cubicBezTo>
                  <a:cubicBezTo>
                    <a:pt x="251" y="517"/>
                    <a:pt x="296" y="580"/>
                    <a:pt x="339" y="632"/>
                  </a:cubicBezTo>
                  <a:cubicBezTo>
                    <a:pt x="362" y="659"/>
                    <a:pt x="350" y="659"/>
                    <a:pt x="379" y="688"/>
                  </a:cubicBezTo>
                  <a:cubicBezTo>
                    <a:pt x="409" y="718"/>
                    <a:pt x="461" y="715"/>
                    <a:pt x="499" y="728"/>
                  </a:cubicBezTo>
                  <a:cubicBezTo>
                    <a:pt x="552" y="725"/>
                    <a:pt x="606" y="730"/>
                    <a:pt x="659" y="720"/>
                  </a:cubicBezTo>
                  <a:cubicBezTo>
                    <a:pt x="668" y="718"/>
                    <a:pt x="675" y="706"/>
                    <a:pt x="675" y="696"/>
                  </a:cubicBezTo>
                  <a:cubicBezTo>
                    <a:pt x="677" y="640"/>
                    <a:pt x="671" y="584"/>
                    <a:pt x="667" y="528"/>
                  </a:cubicBezTo>
                  <a:cubicBezTo>
                    <a:pt x="661" y="454"/>
                    <a:pt x="623" y="364"/>
                    <a:pt x="571" y="312"/>
                  </a:cubicBezTo>
                  <a:cubicBezTo>
                    <a:pt x="568" y="304"/>
                    <a:pt x="569" y="294"/>
                    <a:pt x="563" y="288"/>
                  </a:cubicBezTo>
                  <a:cubicBezTo>
                    <a:pt x="549" y="274"/>
                    <a:pt x="515" y="256"/>
                    <a:pt x="515" y="256"/>
                  </a:cubicBezTo>
                  <a:cubicBezTo>
                    <a:pt x="500" y="233"/>
                    <a:pt x="485" y="226"/>
                    <a:pt x="467" y="208"/>
                  </a:cubicBezTo>
                  <a:close/>
                </a:path>
              </a:pathLst>
            </a:custGeom>
            <a:solidFill>
              <a:srgbClr val="C0C0C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78535" name="Freeform 7"/>
            <p:cNvSpPr>
              <a:spLocks/>
            </p:cNvSpPr>
            <p:nvPr/>
          </p:nvSpPr>
          <p:spPr bwMode="auto">
            <a:xfrm>
              <a:off x="4686" y="2304"/>
              <a:ext cx="821" cy="928"/>
            </a:xfrm>
            <a:custGeom>
              <a:avLst/>
              <a:gdLst/>
              <a:ahLst/>
              <a:cxnLst>
                <a:cxn ang="0">
                  <a:pos x="569" y="48"/>
                </a:cxn>
                <a:cxn ang="0">
                  <a:pos x="441" y="128"/>
                </a:cxn>
                <a:cxn ang="0">
                  <a:pos x="385" y="184"/>
                </a:cxn>
                <a:cxn ang="0">
                  <a:pos x="257" y="312"/>
                </a:cxn>
                <a:cxn ang="0">
                  <a:pos x="233" y="336"/>
                </a:cxn>
                <a:cxn ang="0">
                  <a:pos x="161" y="392"/>
                </a:cxn>
                <a:cxn ang="0">
                  <a:pos x="145" y="416"/>
                </a:cxn>
                <a:cxn ang="0">
                  <a:pos x="89" y="472"/>
                </a:cxn>
                <a:cxn ang="0">
                  <a:pos x="65" y="496"/>
                </a:cxn>
                <a:cxn ang="0">
                  <a:pos x="25" y="600"/>
                </a:cxn>
                <a:cxn ang="0">
                  <a:pos x="1" y="712"/>
                </a:cxn>
                <a:cxn ang="0">
                  <a:pos x="25" y="928"/>
                </a:cxn>
                <a:cxn ang="0">
                  <a:pos x="377" y="824"/>
                </a:cxn>
                <a:cxn ang="0">
                  <a:pos x="489" y="688"/>
                </a:cxn>
                <a:cxn ang="0">
                  <a:pos x="537" y="608"/>
                </a:cxn>
                <a:cxn ang="0">
                  <a:pos x="625" y="488"/>
                </a:cxn>
                <a:cxn ang="0">
                  <a:pos x="713" y="360"/>
                </a:cxn>
                <a:cxn ang="0">
                  <a:pos x="729" y="312"/>
                </a:cxn>
                <a:cxn ang="0">
                  <a:pos x="785" y="184"/>
                </a:cxn>
                <a:cxn ang="0">
                  <a:pos x="777" y="40"/>
                </a:cxn>
                <a:cxn ang="0">
                  <a:pos x="697" y="8"/>
                </a:cxn>
                <a:cxn ang="0">
                  <a:pos x="673" y="0"/>
                </a:cxn>
                <a:cxn ang="0">
                  <a:pos x="609" y="8"/>
                </a:cxn>
                <a:cxn ang="0">
                  <a:pos x="593" y="32"/>
                </a:cxn>
                <a:cxn ang="0">
                  <a:pos x="569" y="48"/>
                </a:cxn>
              </a:cxnLst>
              <a:rect l="0" t="0" r="r" b="b"/>
              <a:pathLst>
                <a:path w="803" h="928">
                  <a:moveTo>
                    <a:pt x="569" y="48"/>
                  </a:moveTo>
                  <a:cubicBezTo>
                    <a:pt x="522" y="72"/>
                    <a:pt x="481" y="94"/>
                    <a:pt x="441" y="128"/>
                  </a:cubicBezTo>
                  <a:cubicBezTo>
                    <a:pt x="421" y="145"/>
                    <a:pt x="385" y="184"/>
                    <a:pt x="385" y="184"/>
                  </a:cubicBezTo>
                  <a:cubicBezTo>
                    <a:pt x="369" y="249"/>
                    <a:pt x="306" y="271"/>
                    <a:pt x="257" y="312"/>
                  </a:cubicBezTo>
                  <a:cubicBezTo>
                    <a:pt x="248" y="319"/>
                    <a:pt x="242" y="329"/>
                    <a:pt x="233" y="336"/>
                  </a:cubicBezTo>
                  <a:cubicBezTo>
                    <a:pt x="210" y="355"/>
                    <a:pt x="185" y="373"/>
                    <a:pt x="161" y="392"/>
                  </a:cubicBezTo>
                  <a:cubicBezTo>
                    <a:pt x="153" y="398"/>
                    <a:pt x="151" y="409"/>
                    <a:pt x="145" y="416"/>
                  </a:cubicBezTo>
                  <a:cubicBezTo>
                    <a:pt x="127" y="436"/>
                    <a:pt x="108" y="453"/>
                    <a:pt x="89" y="472"/>
                  </a:cubicBezTo>
                  <a:cubicBezTo>
                    <a:pt x="81" y="480"/>
                    <a:pt x="65" y="496"/>
                    <a:pt x="65" y="496"/>
                  </a:cubicBezTo>
                  <a:cubicBezTo>
                    <a:pt x="53" y="532"/>
                    <a:pt x="34" y="563"/>
                    <a:pt x="25" y="600"/>
                  </a:cubicBezTo>
                  <a:cubicBezTo>
                    <a:pt x="16" y="637"/>
                    <a:pt x="10" y="675"/>
                    <a:pt x="1" y="712"/>
                  </a:cubicBezTo>
                  <a:cubicBezTo>
                    <a:pt x="6" y="807"/>
                    <a:pt x="0" y="852"/>
                    <a:pt x="25" y="928"/>
                  </a:cubicBezTo>
                  <a:cubicBezTo>
                    <a:pt x="155" y="921"/>
                    <a:pt x="274" y="912"/>
                    <a:pt x="377" y="824"/>
                  </a:cubicBezTo>
                  <a:cubicBezTo>
                    <a:pt x="423" y="785"/>
                    <a:pt x="440" y="721"/>
                    <a:pt x="489" y="688"/>
                  </a:cubicBezTo>
                  <a:cubicBezTo>
                    <a:pt x="500" y="644"/>
                    <a:pt x="519" y="645"/>
                    <a:pt x="537" y="608"/>
                  </a:cubicBezTo>
                  <a:cubicBezTo>
                    <a:pt x="560" y="561"/>
                    <a:pt x="588" y="525"/>
                    <a:pt x="625" y="488"/>
                  </a:cubicBezTo>
                  <a:cubicBezTo>
                    <a:pt x="641" y="439"/>
                    <a:pt x="685" y="402"/>
                    <a:pt x="713" y="360"/>
                  </a:cubicBezTo>
                  <a:cubicBezTo>
                    <a:pt x="722" y="346"/>
                    <a:pt x="724" y="328"/>
                    <a:pt x="729" y="312"/>
                  </a:cubicBezTo>
                  <a:cubicBezTo>
                    <a:pt x="743" y="269"/>
                    <a:pt x="770" y="228"/>
                    <a:pt x="785" y="184"/>
                  </a:cubicBezTo>
                  <a:cubicBezTo>
                    <a:pt x="792" y="131"/>
                    <a:pt x="803" y="93"/>
                    <a:pt x="777" y="40"/>
                  </a:cubicBezTo>
                  <a:cubicBezTo>
                    <a:pt x="773" y="31"/>
                    <a:pt x="710" y="12"/>
                    <a:pt x="697" y="8"/>
                  </a:cubicBezTo>
                  <a:cubicBezTo>
                    <a:pt x="689" y="5"/>
                    <a:pt x="673" y="0"/>
                    <a:pt x="673" y="0"/>
                  </a:cubicBezTo>
                  <a:cubicBezTo>
                    <a:pt x="652" y="3"/>
                    <a:pt x="629" y="0"/>
                    <a:pt x="609" y="8"/>
                  </a:cubicBezTo>
                  <a:cubicBezTo>
                    <a:pt x="600" y="12"/>
                    <a:pt x="601" y="26"/>
                    <a:pt x="593" y="32"/>
                  </a:cubicBezTo>
                  <a:cubicBezTo>
                    <a:pt x="566" y="53"/>
                    <a:pt x="569" y="28"/>
                    <a:pt x="569" y="48"/>
                  </a:cubicBezTo>
                  <a:close/>
                </a:path>
              </a:pathLst>
            </a:custGeom>
            <a:solidFill>
              <a:srgbClr val="C0C0C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78536" name="Text Box 8"/>
            <p:cNvSpPr txBox="1">
              <a:spLocks noChangeArrowheads="1"/>
            </p:cNvSpPr>
            <p:nvPr/>
          </p:nvSpPr>
          <p:spPr bwMode="auto">
            <a:xfrm>
              <a:off x="3360" y="2640"/>
              <a:ext cx="59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Ag-Sn Alloy</a:t>
              </a:r>
            </a:p>
          </p:txBody>
        </p:sp>
        <p:sp>
          <p:nvSpPr>
            <p:cNvPr id="278537" name="Text Box 9"/>
            <p:cNvSpPr txBox="1">
              <a:spLocks noChangeArrowheads="1"/>
            </p:cNvSpPr>
            <p:nvPr/>
          </p:nvSpPr>
          <p:spPr bwMode="auto">
            <a:xfrm>
              <a:off x="4784" y="2640"/>
              <a:ext cx="58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Ag-Sn Alloy</a:t>
              </a:r>
            </a:p>
          </p:txBody>
        </p:sp>
        <p:sp>
          <p:nvSpPr>
            <p:cNvPr id="278538" name="Text Box 10"/>
            <p:cNvSpPr txBox="1">
              <a:spLocks noChangeArrowheads="1"/>
            </p:cNvSpPr>
            <p:nvPr/>
          </p:nvSpPr>
          <p:spPr bwMode="auto">
            <a:xfrm>
              <a:off x="4000" y="1729"/>
              <a:ext cx="93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Ag-Sn Alloy</a:t>
              </a:r>
            </a:p>
          </p:txBody>
        </p:sp>
        <p:sp>
          <p:nvSpPr>
            <p:cNvPr id="278539" name="Text Box 11"/>
            <p:cNvSpPr txBox="1">
              <a:spLocks noChangeArrowheads="1"/>
            </p:cNvSpPr>
            <p:nvPr/>
          </p:nvSpPr>
          <p:spPr bwMode="auto">
            <a:xfrm>
              <a:off x="4000" y="2881"/>
              <a:ext cx="68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Mercury</a:t>
              </a:r>
            </a:p>
          </p:txBody>
        </p:sp>
        <p:sp>
          <p:nvSpPr>
            <p:cNvPr id="278540" name="Line 12"/>
            <p:cNvSpPr>
              <a:spLocks noChangeShapeType="1"/>
            </p:cNvSpPr>
            <p:nvPr/>
          </p:nvSpPr>
          <p:spPr bwMode="auto">
            <a:xfrm flipV="1">
              <a:off x="3754" y="2544"/>
              <a:ext cx="146" cy="96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78541" name="Line 13"/>
            <p:cNvSpPr>
              <a:spLocks noChangeShapeType="1"/>
            </p:cNvSpPr>
            <p:nvPr/>
          </p:nvSpPr>
          <p:spPr bwMode="auto">
            <a:xfrm flipV="1">
              <a:off x="3950" y="2736"/>
              <a:ext cx="148" cy="95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78542" name="Line 14"/>
            <p:cNvSpPr>
              <a:spLocks noChangeShapeType="1"/>
            </p:cNvSpPr>
            <p:nvPr/>
          </p:nvSpPr>
          <p:spPr bwMode="auto">
            <a:xfrm rot="15632260" flipV="1">
              <a:off x="4713" y="2617"/>
              <a:ext cx="139" cy="98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78543" name="Line 15"/>
            <p:cNvSpPr>
              <a:spLocks noChangeShapeType="1"/>
            </p:cNvSpPr>
            <p:nvPr/>
          </p:nvSpPr>
          <p:spPr bwMode="auto">
            <a:xfrm rot="15632260" flipV="1">
              <a:off x="4911" y="2422"/>
              <a:ext cx="144" cy="98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78544" name="Line 16"/>
            <p:cNvSpPr>
              <a:spLocks noChangeShapeType="1"/>
            </p:cNvSpPr>
            <p:nvPr/>
          </p:nvSpPr>
          <p:spPr bwMode="auto">
            <a:xfrm rot="6714641" flipV="1">
              <a:off x="4105" y="2250"/>
              <a:ext cx="143" cy="40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78545" name="Line 17"/>
            <p:cNvSpPr>
              <a:spLocks noChangeShapeType="1"/>
            </p:cNvSpPr>
            <p:nvPr/>
          </p:nvSpPr>
          <p:spPr bwMode="auto">
            <a:xfrm rot="6714641" flipV="1">
              <a:off x="4449" y="2249"/>
              <a:ext cx="143" cy="41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78546" name="Text Box 18"/>
            <p:cNvSpPr txBox="1">
              <a:spLocks noChangeArrowheads="1"/>
            </p:cNvSpPr>
            <p:nvPr/>
          </p:nvSpPr>
          <p:spPr bwMode="auto">
            <a:xfrm>
              <a:off x="3802" y="2400"/>
              <a:ext cx="39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</a:t>
              </a:r>
            </a:p>
          </p:txBody>
        </p:sp>
        <p:sp>
          <p:nvSpPr>
            <p:cNvPr id="278547" name="Text Box 19"/>
            <p:cNvSpPr txBox="1">
              <a:spLocks noChangeArrowheads="1"/>
            </p:cNvSpPr>
            <p:nvPr/>
          </p:nvSpPr>
          <p:spPr bwMode="auto">
            <a:xfrm>
              <a:off x="4648" y="2243"/>
              <a:ext cx="393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</a:t>
              </a:r>
            </a:p>
          </p:txBody>
        </p:sp>
        <p:sp>
          <p:nvSpPr>
            <p:cNvPr id="278548" name="Text Box 20"/>
            <p:cNvSpPr txBox="1">
              <a:spLocks noChangeArrowheads="1"/>
            </p:cNvSpPr>
            <p:nvPr/>
          </p:nvSpPr>
          <p:spPr bwMode="auto">
            <a:xfrm>
              <a:off x="4342" y="2303"/>
              <a:ext cx="39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</a:t>
              </a:r>
            </a:p>
          </p:txBody>
        </p:sp>
        <p:sp>
          <p:nvSpPr>
            <p:cNvPr id="278549" name="Text Box 21"/>
            <p:cNvSpPr txBox="1">
              <a:spLocks noChangeArrowheads="1"/>
            </p:cNvSpPr>
            <p:nvPr/>
          </p:nvSpPr>
          <p:spPr bwMode="auto">
            <a:xfrm>
              <a:off x="4000" y="2592"/>
              <a:ext cx="39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Sn</a:t>
              </a:r>
            </a:p>
          </p:txBody>
        </p:sp>
        <p:sp>
          <p:nvSpPr>
            <p:cNvPr id="278550" name="Rectangle 22"/>
            <p:cNvSpPr>
              <a:spLocks noChangeArrowheads="1"/>
            </p:cNvSpPr>
            <p:nvPr/>
          </p:nvSpPr>
          <p:spPr bwMode="auto">
            <a:xfrm>
              <a:off x="4056" y="2303"/>
              <a:ext cx="248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Sn</a:t>
              </a:r>
            </a:p>
          </p:txBody>
        </p:sp>
        <p:sp>
          <p:nvSpPr>
            <p:cNvPr id="278551" name="Rectangle 23"/>
            <p:cNvSpPr>
              <a:spLocks noChangeArrowheads="1"/>
            </p:cNvSpPr>
            <p:nvPr/>
          </p:nvSpPr>
          <p:spPr bwMode="auto">
            <a:xfrm>
              <a:off x="4499" y="2495"/>
              <a:ext cx="248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Sn</a:t>
              </a:r>
            </a:p>
          </p:txBody>
        </p:sp>
        <p:sp>
          <p:nvSpPr>
            <p:cNvPr id="278552" name="Text Box 24"/>
            <p:cNvSpPr txBox="1">
              <a:spLocks noChangeArrowheads="1"/>
            </p:cNvSpPr>
            <p:nvPr/>
          </p:nvSpPr>
          <p:spPr bwMode="auto">
            <a:xfrm>
              <a:off x="5232" y="2016"/>
              <a:ext cx="32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Hg</a:t>
              </a:r>
            </a:p>
          </p:txBody>
        </p:sp>
        <p:sp>
          <p:nvSpPr>
            <p:cNvPr id="278553" name="Line 25"/>
            <p:cNvSpPr>
              <a:spLocks noChangeShapeType="1"/>
            </p:cNvSpPr>
            <p:nvPr/>
          </p:nvSpPr>
          <p:spPr bwMode="auto">
            <a:xfrm rot="6714641" flipV="1">
              <a:off x="5284" y="2252"/>
              <a:ext cx="121" cy="34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78554" name="Text Box 26"/>
            <p:cNvSpPr txBox="1">
              <a:spLocks noChangeArrowheads="1"/>
            </p:cNvSpPr>
            <p:nvPr/>
          </p:nvSpPr>
          <p:spPr bwMode="auto">
            <a:xfrm>
              <a:off x="3360" y="2160"/>
              <a:ext cx="32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Hg</a:t>
              </a:r>
            </a:p>
          </p:txBody>
        </p:sp>
        <p:sp>
          <p:nvSpPr>
            <p:cNvPr id="278555" name="Line 27"/>
            <p:cNvSpPr>
              <a:spLocks noChangeShapeType="1"/>
            </p:cNvSpPr>
            <p:nvPr/>
          </p:nvSpPr>
          <p:spPr bwMode="auto">
            <a:xfrm rot="6714641" flipV="1">
              <a:off x="3460" y="2396"/>
              <a:ext cx="121" cy="34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78556" name="Text Box 28"/>
            <p:cNvSpPr txBox="1">
              <a:spLocks noChangeArrowheads="1"/>
            </p:cNvSpPr>
            <p:nvPr/>
          </p:nvSpPr>
          <p:spPr bwMode="auto">
            <a:xfrm>
              <a:off x="3264" y="1488"/>
              <a:ext cx="32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Hg</a:t>
              </a:r>
            </a:p>
          </p:txBody>
        </p:sp>
        <p:sp>
          <p:nvSpPr>
            <p:cNvPr id="278557" name="Line 29"/>
            <p:cNvSpPr>
              <a:spLocks noChangeShapeType="1"/>
            </p:cNvSpPr>
            <p:nvPr/>
          </p:nvSpPr>
          <p:spPr bwMode="auto">
            <a:xfrm rot="1245824" flipV="1">
              <a:off x="3504" y="1584"/>
              <a:ext cx="121" cy="34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1143000" y="5334000"/>
            <a:ext cx="8001000" cy="1371600"/>
            <a:chOff x="720" y="3360"/>
            <a:chExt cx="5040" cy="864"/>
          </a:xfrm>
        </p:grpSpPr>
        <p:sp>
          <p:nvSpPr>
            <p:cNvPr id="278559" name="Rectangle 31"/>
            <p:cNvSpPr>
              <a:spLocks noChangeArrowheads="1"/>
            </p:cNvSpPr>
            <p:nvPr/>
          </p:nvSpPr>
          <p:spPr bwMode="auto">
            <a:xfrm>
              <a:off x="720" y="3360"/>
              <a:ext cx="4549" cy="32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2800" b="1" dirty="0"/>
                <a:t>Ag</a:t>
              </a:r>
              <a:r>
                <a:rPr lang="en-US" sz="2800" b="1" baseline="-25000" dirty="0"/>
                <a:t>3</a:t>
              </a:r>
              <a:r>
                <a:rPr lang="en-US" sz="2800" b="1" dirty="0"/>
                <a:t>Sn + Hg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>
                  <a:latin typeface="Symbol" pitchFamily="18" charset="2"/>
                </a:rPr>
                <a:t>Þ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/>
                <a:t>Ag</a:t>
              </a:r>
              <a:r>
                <a:rPr lang="en-US" sz="2800" b="1" baseline="-25000" dirty="0"/>
                <a:t>3</a:t>
              </a:r>
              <a:r>
                <a:rPr lang="en-US" sz="2800" b="1" dirty="0"/>
                <a:t>Sn + Ag</a:t>
              </a:r>
              <a:r>
                <a:rPr lang="en-US" sz="2800" b="1" baseline="-25000" dirty="0"/>
                <a:t>2</a:t>
              </a:r>
              <a:r>
                <a:rPr lang="en-US" sz="2800" b="1" dirty="0"/>
                <a:t>Hg</a:t>
              </a:r>
              <a:r>
                <a:rPr lang="en-US" sz="2800" b="1" baseline="-25000" dirty="0"/>
                <a:t>3</a:t>
              </a:r>
              <a:r>
                <a:rPr lang="en-US" sz="2800" b="1" dirty="0"/>
                <a:t> + Sn</a:t>
              </a:r>
              <a:r>
                <a:rPr lang="en-US" sz="2800" b="1" baseline="-25000" dirty="0"/>
                <a:t>8</a:t>
              </a:r>
              <a:r>
                <a:rPr lang="en-US" sz="2800" b="1" dirty="0"/>
                <a:t>Hg</a:t>
              </a:r>
              <a:r>
                <a:rPr lang="en-US" sz="2400" b="1" dirty="0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278560" name="Text Box 32"/>
            <p:cNvSpPr txBox="1">
              <a:spLocks noChangeArrowheads="1"/>
            </p:cNvSpPr>
            <p:nvPr/>
          </p:nvSpPr>
          <p:spPr bwMode="auto">
            <a:xfrm>
              <a:off x="3408" y="4032"/>
              <a:ext cx="235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/>
                <a:t>Phillip’s Science of Dental Materials 2003</a:t>
              </a:r>
            </a:p>
          </p:txBody>
        </p:sp>
        <p:sp>
          <p:nvSpPr>
            <p:cNvPr id="278561" name="Rectangle 33"/>
            <p:cNvSpPr>
              <a:spLocks noChangeArrowheads="1"/>
            </p:cNvSpPr>
            <p:nvPr/>
          </p:nvSpPr>
          <p:spPr bwMode="auto">
            <a:xfrm>
              <a:off x="960" y="3552"/>
              <a:ext cx="22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</a:t>
              </a:r>
            </a:p>
          </p:txBody>
        </p:sp>
        <p:sp>
          <p:nvSpPr>
            <p:cNvPr id="278562" name="Rectangle 34"/>
            <p:cNvSpPr>
              <a:spLocks noChangeArrowheads="1"/>
            </p:cNvSpPr>
            <p:nvPr/>
          </p:nvSpPr>
          <p:spPr bwMode="auto">
            <a:xfrm>
              <a:off x="2496" y="3552"/>
              <a:ext cx="23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</a:t>
              </a:r>
            </a:p>
          </p:txBody>
        </p:sp>
        <p:sp>
          <p:nvSpPr>
            <p:cNvPr id="278563" name="Rectangle 35"/>
            <p:cNvSpPr>
              <a:spLocks noChangeArrowheads="1"/>
            </p:cNvSpPr>
            <p:nvPr/>
          </p:nvSpPr>
          <p:spPr bwMode="auto">
            <a:xfrm>
              <a:off x="3360" y="3552"/>
              <a:ext cx="30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</a:t>
              </a:r>
              <a:r>
                <a:rPr lang="en-US" sz="2000">
                  <a:latin typeface="Times New Roman" pitchFamily="18" charset="0"/>
                  <a:sym typeface="Symbol" pitchFamily="18" charset="2"/>
                </a:rPr>
                <a:t>1</a:t>
              </a:r>
            </a:p>
          </p:txBody>
        </p:sp>
        <p:sp>
          <p:nvSpPr>
            <p:cNvPr id="278564" name="Rectangle 36"/>
            <p:cNvSpPr>
              <a:spLocks noChangeArrowheads="1"/>
            </p:cNvSpPr>
            <p:nvPr/>
          </p:nvSpPr>
          <p:spPr bwMode="auto">
            <a:xfrm>
              <a:off x="4320" y="3552"/>
              <a:ext cx="30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</a:t>
              </a:r>
              <a:r>
                <a:rPr lang="en-US" sz="2000">
                  <a:latin typeface="Times New Roman" pitchFamily="18" charset="0"/>
                  <a:sym typeface="Symbol" pitchFamily="18" charset="2"/>
                </a:rPr>
                <a:t>2</a:t>
              </a:r>
            </a:p>
          </p:txBody>
        </p:sp>
      </p:grp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534400" cy="1143000"/>
          </a:xfrm>
          <a:noFill/>
          <a:ln/>
        </p:spPr>
        <p:txBody>
          <a:bodyPr lIns="90488" tIns="44450" rIns="90488" bIns="44450" anchorCtr="0">
            <a:noAutofit/>
          </a:bodyPr>
          <a:lstStyle/>
          <a:p>
            <a:pPr algn="ctr"/>
            <a:r>
              <a:rPr lang="en-US" sz="3600" dirty="0">
                <a:effectLst/>
              </a:rPr>
              <a:t>CONVENTIONAL LOW-COPPER ALLOYS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7772400" cy="36576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Gamma 1 (</a:t>
            </a:r>
            <a:r>
              <a:rPr lang="en-US" sz="3600" b="1">
                <a:latin typeface="Times New Roman" pitchFamily="18" charset="0"/>
                <a:sym typeface="Symbol" pitchFamily="18" charset="2"/>
              </a:rPr>
              <a:t></a:t>
            </a:r>
            <a:r>
              <a:rPr lang="en-US" sz="3600" b="1" baseline="-25000">
                <a:latin typeface="Times New Roman" pitchFamily="18" charset="0"/>
                <a:sym typeface="Symbol" pitchFamily="18" charset="2"/>
              </a:rPr>
              <a:t>1</a:t>
            </a:r>
            <a:r>
              <a:rPr lang="en-US"/>
              <a:t>) = Ag</a:t>
            </a:r>
            <a:r>
              <a:rPr lang="en-US" baseline="-25000"/>
              <a:t>2</a:t>
            </a:r>
            <a:r>
              <a:rPr lang="en-US"/>
              <a:t>Hg</a:t>
            </a:r>
            <a:r>
              <a:rPr lang="en-US" baseline="-25000"/>
              <a:t>3</a:t>
            </a:r>
            <a:endParaRPr lang="en-US"/>
          </a:p>
          <a:p>
            <a:pPr lvl="1">
              <a:buSzPct val="75000"/>
            </a:pPr>
            <a:r>
              <a:rPr lang="en-US"/>
              <a:t>matrix for unreacted alloy</a:t>
            </a:r>
            <a:br>
              <a:rPr lang="en-US"/>
            </a:br>
            <a:r>
              <a:rPr lang="en-US"/>
              <a:t>and 2nd strongest phase</a:t>
            </a:r>
          </a:p>
          <a:p>
            <a:pPr lvl="1">
              <a:buSzPct val="75000"/>
            </a:pPr>
            <a:r>
              <a:rPr lang="en-US"/>
              <a:t>10 micron grains</a:t>
            </a:r>
            <a:br>
              <a:rPr lang="en-US"/>
            </a:br>
            <a:r>
              <a:rPr lang="en-US"/>
              <a:t>binding gamma </a:t>
            </a:r>
            <a:r>
              <a:rPr lang="en-US" sz="2400"/>
              <a:t>(</a:t>
            </a:r>
            <a:r>
              <a:rPr lang="en-US" b="1">
                <a:latin typeface="Times New Roman" pitchFamily="18" charset="0"/>
                <a:sym typeface="Symbol" pitchFamily="18" charset="2"/>
              </a:rPr>
              <a:t></a:t>
            </a:r>
            <a:r>
              <a:rPr lang="en-US" sz="2400"/>
              <a:t>)</a:t>
            </a:r>
            <a:r>
              <a:rPr lang="en-US" sz="2000"/>
              <a:t> </a:t>
            </a:r>
            <a:endParaRPr lang="en-US"/>
          </a:p>
          <a:p>
            <a:pPr lvl="1">
              <a:buSzPct val="75000"/>
            </a:pPr>
            <a:r>
              <a:rPr lang="en-US"/>
              <a:t>60% of volume</a:t>
            </a:r>
          </a:p>
        </p:txBody>
      </p:sp>
      <p:grpSp>
        <p:nvGrpSpPr>
          <p:cNvPr id="2" name="Group 118"/>
          <p:cNvGrpSpPr>
            <a:grpSpLocks/>
          </p:cNvGrpSpPr>
          <p:nvPr/>
        </p:nvGrpSpPr>
        <p:grpSpPr bwMode="auto">
          <a:xfrm>
            <a:off x="1143000" y="5334000"/>
            <a:ext cx="8001000" cy="1371600"/>
            <a:chOff x="720" y="3360"/>
            <a:chExt cx="5040" cy="864"/>
          </a:xfrm>
        </p:grpSpPr>
        <p:sp>
          <p:nvSpPr>
            <p:cNvPr id="280695" name="Rectangle 119"/>
            <p:cNvSpPr>
              <a:spLocks noChangeArrowheads="1"/>
            </p:cNvSpPr>
            <p:nvPr/>
          </p:nvSpPr>
          <p:spPr bwMode="auto">
            <a:xfrm>
              <a:off x="720" y="3360"/>
              <a:ext cx="4549" cy="32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2800" b="1" dirty="0"/>
                <a:t>Ag</a:t>
              </a:r>
              <a:r>
                <a:rPr lang="en-US" sz="2800" b="1" baseline="-25000" dirty="0"/>
                <a:t>3</a:t>
              </a:r>
              <a:r>
                <a:rPr lang="en-US" sz="2800" b="1" dirty="0"/>
                <a:t>Sn + Hg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>
                  <a:latin typeface="Symbol" pitchFamily="18" charset="2"/>
                </a:rPr>
                <a:t>Þ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/>
                <a:t>Ag</a:t>
              </a:r>
              <a:r>
                <a:rPr lang="en-US" sz="2800" b="1" baseline="-25000" dirty="0"/>
                <a:t>3</a:t>
              </a:r>
              <a:r>
                <a:rPr lang="en-US" sz="2800" b="1" dirty="0"/>
                <a:t>Sn + Ag</a:t>
              </a:r>
              <a:r>
                <a:rPr lang="en-US" sz="2800" b="1" baseline="-25000" dirty="0"/>
                <a:t>2</a:t>
              </a:r>
              <a:r>
                <a:rPr lang="en-US" sz="2800" b="1" dirty="0"/>
                <a:t>Hg</a:t>
              </a:r>
              <a:r>
                <a:rPr lang="en-US" sz="2800" b="1" baseline="-25000" dirty="0"/>
                <a:t>3</a:t>
              </a:r>
              <a:r>
                <a:rPr lang="en-US" sz="2800" b="1" dirty="0"/>
                <a:t> + Sn</a:t>
              </a:r>
              <a:r>
                <a:rPr lang="en-US" sz="2800" b="1" baseline="-25000" dirty="0"/>
                <a:t>8</a:t>
              </a:r>
              <a:r>
                <a:rPr lang="en-US" sz="2800" b="1" dirty="0"/>
                <a:t>Hg</a:t>
              </a:r>
              <a:r>
                <a:rPr lang="en-US" sz="2400" b="1" dirty="0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280696" name="Text Box 120"/>
            <p:cNvSpPr txBox="1">
              <a:spLocks noChangeArrowheads="1"/>
            </p:cNvSpPr>
            <p:nvPr/>
          </p:nvSpPr>
          <p:spPr bwMode="auto">
            <a:xfrm>
              <a:off x="3408" y="4032"/>
              <a:ext cx="235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/>
                <a:t>Phillip’s Science of Dental Materials 2003</a:t>
              </a:r>
            </a:p>
          </p:txBody>
        </p:sp>
        <p:sp>
          <p:nvSpPr>
            <p:cNvPr id="280697" name="Rectangle 121"/>
            <p:cNvSpPr>
              <a:spLocks noChangeArrowheads="1"/>
            </p:cNvSpPr>
            <p:nvPr/>
          </p:nvSpPr>
          <p:spPr bwMode="auto">
            <a:xfrm>
              <a:off x="960" y="3552"/>
              <a:ext cx="22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</a:t>
              </a:r>
            </a:p>
          </p:txBody>
        </p:sp>
        <p:sp>
          <p:nvSpPr>
            <p:cNvPr id="280698" name="Rectangle 122"/>
            <p:cNvSpPr>
              <a:spLocks noChangeArrowheads="1"/>
            </p:cNvSpPr>
            <p:nvPr/>
          </p:nvSpPr>
          <p:spPr bwMode="auto">
            <a:xfrm>
              <a:off x="2496" y="3552"/>
              <a:ext cx="23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</a:t>
              </a:r>
            </a:p>
          </p:txBody>
        </p:sp>
        <p:sp>
          <p:nvSpPr>
            <p:cNvPr id="280699" name="Rectangle 123"/>
            <p:cNvSpPr>
              <a:spLocks noChangeArrowheads="1"/>
            </p:cNvSpPr>
            <p:nvPr/>
          </p:nvSpPr>
          <p:spPr bwMode="auto">
            <a:xfrm>
              <a:off x="3360" y="3552"/>
              <a:ext cx="30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3200" dirty="0">
                  <a:latin typeface="Times New Roman" pitchFamily="18" charset="0"/>
                  <a:sym typeface="Symbol" pitchFamily="18" charset="2"/>
                </a:rPr>
                <a:t></a:t>
              </a:r>
              <a:r>
                <a:rPr lang="en-US" sz="2000" dirty="0">
                  <a:latin typeface="Times New Roman" pitchFamily="18" charset="0"/>
                  <a:sym typeface="Symbol" pitchFamily="18" charset="2"/>
                </a:rPr>
                <a:t>1</a:t>
              </a:r>
            </a:p>
          </p:txBody>
        </p:sp>
        <p:sp>
          <p:nvSpPr>
            <p:cNvPr id="280700" name="Rectangle 124"/>
            <p:cNvSpPr>
              <a:spLocks noChangeArrowheads="1"/>
            </p:cNvSpPr>
            <p:nvPr/>
          </p:nvSpPr>
          <p:spPr bwMode="auto">
            <a:xfrm>
              <a:off x="4320" y="3552"/>
              <a:ext cx="30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3200" dirty="0">
                  <a:latin typeface="Times New Roman" pitchFamily="18" charset="0"/>
                  <a:sym typeface="Symbol" pitchFamily="18" charset="2"/>
                </a:rPr>
                <a:t></a:t>
              </a:r>
              <a:r>
                <a:rPr lang="en-US" sz="2000" dirty="0">
                  <a:latin typeface="Times New Roman" pitchFamily="18" charset="0"/>
                  <a:sym typeface="Symbol" pitchFamily="18" charset="2"/>
                </a:rPr>
                <a:t>2</a:t>
              </a:r>
            </a:p>
          </p:txBody>
        </p:sp>
      </p:grpSp>
      <p:grpSp>
        <p:nvGrpSpPr>
          <p:cNvPr id="3" name="Group 128"/>
          <p:cNvGrpSpPr>
            <a:grpSpLocks/>
          </p:cNvGrpSpPr>
          <p:nvPr/>
        </p:nvGrpSpPr>
        <p:grpSpPr bwMode="auto">
          <a:xfrm>
            <a:off x="5486400" y="1916832"/>
            <a:ext cx="3429000" cy="2971800"/>
            <a:chOff x="3456" y="1200"/>
            <a:chExt cx="2160" cy="1872"/>
          </a:xfrm>
        </p:grpSpPr>
        <p:sp>
          <p:nvSpPr>
            <p:cNvPr id="280580" name="Rectangle 4"/>
            <p:cNvSpPr>
              <a:spLocks noChangeArrowheads="1"/>
            </p:cNvSpPr>
            <p:nvPr/>
          </p:nvSpPr>
          <p:spPr bwMode="auto">
            <a:xfrm>
              <a:off x="3456" y="1200"/>
              <a:ext cx="2160" cy="1872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80581" name="Freeform 5"/>
            <p:cNvSpPr>
              <a:spLocks/>
            </p:cNvSpPr>
            <p:nvPr/>
          </p:nvSpPr>
          <p:spPr bwMode="auto">
            <a:xfrm>
              <a:off x="3456" y="2256"/>
              <a:ext cx="677" cy="730"/>
            </a:xfrm>
            <a:custGeom>
              <a:avLst/>
              <a:gdLst/>
              <a:ahLst/>
              <a:cxnLst>
                <a:cxn ang="0">
                  <a:pos x="467" y="208"/>
                </a:cxn>
                <a:cxn ang="0">
                  <a:pos x="315" y="120"/>
                </a:cxn>
                <a:cxn ang="0">
                  <a:pos x="219" y="16"/>
                </a:cxn>
                <a:cxn ang="0">
                  <a:pos x="179" y="0"/>
                </a:cxn>
                <a:cxn ang="0">
                  <a:pos x="67" y="32"/>
                </a:cxn>
                <a:cxn ang="0">
                  <a:pos x="195" y="480"/>
                </a:cxn>
                <a:cxn ang="0">
                  <a:pos x="339" y="632"/>
                </a:cxn>
                <a:cxn ang="0">
                  <a:pos x="379" y="688"/>
                </a:cxn>
                <a:cxn ang="0">
                  <a:pos x="499" y="728"/>
                </a:cxn>
                <a:cxn ang="0">
                  <a:pos x="659" y="720"/>
                </a:cxn>
                <a:cxn ang="0">
                  <a:pos x="675" y="696"/>
                </a:cxn>
                <a:cxn ang="0">
                  <a:pos x="667" y="528"/>
                </a:cxn>
                <a:cxn ang="0">
                  <a:pos x="571" y="312"/>
                </a:cxn>
                <a:cxn ang="0">
                  <a:pos x="563" y="288"/>
                </a:cxn>
                <a:cxn ang="0">
                  <a:pos x="515" y="256"/>
                </a:cxn>
                <a:cxn ang="0">
                  <a:pos x="467" y="208"/>
                </a:cxn>
              </a:cxnLst>
              <a:rect l="0" t="0" r="r" b="b"/>
              <a:pathLst>
                <a:path w="677" h="730">
                  <a:moveTo>
                    <a:pt x="467" y="208"/>
                  </a:moveTo>
                  <a:cubicBezTo>
                    <a:pt x="419" y="160"/>
                    <a:pt x="382" y="133"/>
                    <a:pt x="315" y="120"/>
                  </a:cubicBezTo>
                  <a:cubicBezTo>
                    <a:pt x="262" y="93"/>
                    <a:pt x="253" y="70"/>
                    <a:pt x="219" y="16"/>
                  </a:cubicBezTo>
                  <a:cubicBezTo>
                    <a:pt x="211" y="4"/>
                    <a:pt x="192" y="5"/>
                    <a:pt x="179" y="0"/>
                  </a:cubicBezTo>
                  <a:cubicBezTo>
                    <a:pt x="128" y="6"/>
                    <a:pt x="107" y="5"/>
                    <a:pt x="67" y="32"/>
                  </a:cubicBezTo>
                  <a:cubicBezTo>
                    <a:pt x="11" y="201"/>
                    <a:pt x="0" y="431"/>
                    <a:pt x="195" y="480"/>
                  </a:cubicBezTo>
                  <a:cubicBezTo>
                    <a:pt x="251" y="517"/>
                    <a:pt x="296" y="580"/>
                    <a:pt x="339" y="632"/>
                  </a:cubicBezTo>
                  <a:cubicBezTo>
                    <a:pt x="362" y="659"/>
                    <a:pt x="350" y="659"/>
                    <a:pt x="379" y="688"/>
                  </a:cubicBezTo>
                  <a:cubicBezTo>
                    <a:pt x="409" y="718"/>
                    <a:pt x="461" y="715"/>
                    <a:pt x="499" y="728"/>
                  </a:cubicBezTo>
                  <a:cubicBezTo>
                    <a:pt x="552" y="725"/>
                    <a:pt x="606" y="730"/>
                    <a:pt x="659" y="720"/>
                  </a:cubicBezTo>
                  <a:cubicBezTo>
                    <a:pt x="668" y="718"/>
                    <a:pt x="675" y="706"/>
                    <a:pt x="675" y="696"/>
                  </a:cubicBezTo>
                  <a:cubicBezTo>
                    <a:pt x="677" y="640"/>
                    <a:pt x="671" y="584"/>
                    <a:pt x="667" y="528"/>
                  </a:cubicBezTo>
                  <a:cubicBezTo>
                    <a:pt x="661" y="454"/>
                    <a:pt x="623" y="364"/>
                    <a:pt x="571" y="312"/>
                  </a:cubicBezTo>
                  <a:cubicBezTo>
                    <a:pt x="568" y="304"/>
                    <a:pt x="569" y="294"/>
                    <a:pt x="563" y="288"/>
                  </a:cubicBezTo>
                  <a:cubicBezTo>
                    <a:pt x="549" y="274"/>
                    <a:pt x="515" y="256"/>
                    <a:pt x="515" y="256"/>
                  </a:cubicBezTo>
                  <a:cubicBezTo>
                    <a:pt x="500" y="233"/>
                    <a:pt x="485" y="226"/>
                    <a:pt x="467" y="208"/>
                  </a:cubicBezTo>
                  <a:close/>
                </a:path>
              </a:pathLst>
            </a:custGeom>
            <a:solidFill>
              <a:srgbClr val="C0C0C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80582" name="Freeform 6"/>
            <p:cNvSpPr>
              <a:spLocks/>
            </p:cNvSpPr>
            <p:nvPr/>
          </p:nvSpPr>
          <p:spPr bwMode="auto">
            <a:xfrm>
              <a:off x="3648" y="1200"/>
              <a:ext cx="1870" cy="796"/>
            </a:xfrm>
            <a:custGeom>
              <a:avLst/>
              <a:gdLst/>
              <a:ahLst/>
              <a:cxnLst>
                <a:cxn ang="0">
                  <a:pos x="976" y="12"/>
                </a:cxn>
                <a:cxn ang="0">
                  <a:pos x="664" y="20"/>
                </a:cxn>
                <a:cxn ang="0">
                  <a:pos x="360" y="52"/>
                </a:cxn>
                <a:cxn ang="0">
                  <a:pos x="160" y="92"/>
                </a:cxn>
                <a:cxn ang="0">
                  <a:pos x="64" y="140"/>
                </a:cxn>
                <a:cxn ang="0">
                  <a:pos x="24" y="188"/>
                </a:cxn>
                <a:cxn ang="0">
                  <a:pos x="8" y="236"/>
                </a:cxn>
                <a:cxn ang="0">
                  <a:pos x="0" y="260"/>
                </a:cxn>
                <a:cxn ang="0">
                  <a:pos x="16" y="420"/>
                </a:cxn>
                <a:cxn ang="0">
                  <a:pos x="248" y="700"/>
                </a:cxn>
                <a:cxn ang="0">
                  <a:pos x="392" y="716"/>
                </a:cxn>
                <a:cxn ang="0">
                  <a:pos x="648" y="796"/>
                </a:cxn>
                <a:cxn ang="0">
                  <a:pos x="968" y="788"/>
                </a:cxn>
                <a:cxn ang="0">
                  <a:pos x="1272" y="724"/>
                </a:cxn>
                <a:cxn ang="0">
                  <a:pos x="1416" y="660"/>
                </a:cxn>
                <a:cxn ang="0">
                  <a:pos x="1464" y="644"/>
                </a:cxn>
                <a:cxn ang="0">
                  <a:pos x="1552" y="596"/>
                </a:cxn>
                <a:cxn ang="0">
                  <a:pos x="1720" y="532"/>
                </a:cxn>
                <a:cxn ang="0">
                  <a:pos x="1856" y="372"/>
                </a:cxn>
                <a:cxn ang="0">
                  <a:pos x="1816" y="116"/>
                </a:cxn>
                <a:cxn ang="0">
                  <a:pos x="1736" y="92"/>
                </a:cxn>
                <a:cxn ang="0">
                  <a:pos x="1536" y="60"/>
                </a:cxn>
                <a:cxn ang="0">
                  <a:pos x="1312" y="44"/>
                </a:cxn>
                <a:cxn ang="0">
                  <a:pos x="976" y="12"/>
                </a:cxn>
              </a:cxnLst>
              <a:rect l="0" t="0" r="r" b="b"/>
              <a:pathLst>
                <a:path w="1870" h="796">
                  <a:moveTo>
                    <a:pt x="976" y="12"/>
                  </a:moveTo>
                  <a:cubicBezTo>
                    <a:pt x="872" y="15"/>
                    <a:pt x="768" y="15"/>
                    <a:pt x="664" y="20"/>
                  </a:cubicBezTo>
                  <a:cubicBezTo>
                    <a:pt x="563" y="25"/>
                    <a:pt x="462" y="47"/>
                    <a:pt x="360" y="52"/>
                  </a:cubicBezTo>
                  <a:cubicBezTo>
                    <a:pt x="295" y="74"/>
                    <a:pt x="225" y="70"/>
                    <a:pt x="160" y="92"/>
                  </a:cubicBezTo>
                  <a:cubicBezTo>
                    <a:pt x="123" y="104"/>
                    <a:pt x="100" y="128"/>
                    <a:pt x="64" y="140"/>
                  </a:cubicBezTo>
                  <a:cubicBezTo>
                    <a:pt x="52" y="157"/>
                    <a:pt x="34" y="170"/>
                    <a:pt x="24" y="188"/>
                  </a:cubicBezTo>
                  <a:cubicBezTo>
                    <a:pt x="16" y="203"/>
                    <a:pt x="13" y="220"/>
                    <a:pt x="8" y="236"/>
                  </a:cubicBezTo>
                  <a:cubicBezTo>
                    <a:pt x="5" y="244"/>
                    <a:pt x="0" y="260"/>
                    <a:pt x="0" y="260"/>
                  </a:cubicBezTo>
                  <a:cubicBezTo>
                    <a:pt x="4" y="316"/>
                    <a:pt x="4" y="366"/>
                    <a:pt x="16" y="420"/>
                  </a:cubicBezTo>
                  <a:cubicBezTo>
                    <a:pt x="35" y="505"/>
                    <a:pt x="170" y="661"/>
                    <a:pt x="248" y="700"/>
                  </a:cubicBezTo>
                  <a:cubicBezTo>
                    <a:pt x="291" y="722"/>
                    <a:pt x="344" y="713"/>
                    <a:pt x="392" y="716"/>
                  </a:cubicBezTo>
                  <a:cubicBezTo>
                    <a:pt x="478" y="733"/>
                    <a:pt x="561" y="774"/>
                    <a:pt x="648" y="796"/>
                  </a:cubicBezTo>
                  <a:cubicBezTo>
                    <a:pt x="755" y="793"/>
                    <a:pt x="861" y="792"/>
                    <a:pt x="968" y="788"/>
                  </a:cubicBezTo>
                  <a:cubicBezTo>
                    <a:pt x="1070" y="784"/>
                    <a:pt x="1171" y="738"/>
                    <a:pt x="1272" y="724"/>
                  </a:cubicBezTo>
                  <a:cubicBezTo>
                    <a:pt x="1319" y="700"/>
                    <a:pt x="1367" y="680"/>
                    <a:pt x="1416" y="660"/>
                  </a:cubicBezTo>
                  <a:cubicBezTo>
                    <a:pt x="1432" y="654"/>
                    <a:pt x="1450" y="653"/>
                    <a:pt x="1464" y="644"/>
                  </a:cubicBezTo>
                  <a:cubicBezTo>
                    <a:pt x="1503" y="618"/>
                    <a:pt x="1510" y="609"/>
                    <a:pt x="1552" y="596"/>
                  </a:cubicBezTo>
                  <a:cubicBezTo>
                    <a:pt x="1608" y="579"/>
                    <a:pt x="1673" y="572"/>
                    <a:pt x="1720" y="532"/>
                  </a:cubicBezTo>
                  <a:cubicBezTo>
                    <a:pt x="1783" y="478"/>
                    <a:pt x="1811" y="439"/>
                    <a:pt x="1856" y="372"/>
                  </a:cubicBezTo>
                  <a:cubicBezTo>
                    <a:pt x="1854" y="336"/>
                    <a:pt x="1870" y="170"/>
                    <a:pt x="1816" y="116"/>
                  </a:cubicBezTo>
                  <a:cubicBezTo>
                    <a:pt x="1791" y="91"/>
                    <a:pt x="1772" y="98"/>
                    <a:pt x="1736" y="92"/>
                  </a:cubicBezTo>
                  <a:cubicBezTo>
                    <a:pt x="1665" y="80"/>
                    <a:pt x="1609" y="65"/>
                    <a:pt x="1536" y="60"/>
                  </a:cubicBezTo>
                  <a:cubicBezTo>
                    <a:pt x="1469" y="55"/>
                    <a:pt x="1381" y="52"/>
                    <a:pt x="1312" y="44"/>
                  </a:cubicBezTo>
                  <a:cubicBezTo>
                    <a:pt x="1198" y="31"/>
                    <a:pt x="1091" y="0"/>
                    <a:pt x="976" y="12"/>
                  </a:cubicBezTo>
                  <a:close/>
                </a:path>
              </a:pathLst>
            </a:custGeom>
            <a:solidFill>
              <a:srgbClr val="C0C0C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80583" name="Freeform 7"/>
            <p:cNvSpPr>
              <a:spLocks/>
            </p:cNvSpPr>
            <p:nvPr/>
          </p:nvSpPr>
          <p:spPr bwMode="auto">
            <a:xfrm>
              <a:off x="4800" y="2112"/>
              <a:ext cx="803" cy="928"/>
            </a:xfrm>
            <a:custGeom>
              <a:avLst/>
              <a:gdLst/>
              <a:ahLst/>
              <a:cxnLst>
                <a:cxn ang="0">
                  <a:pos x="569" y="48"/>
                </a:cxn>
                <a:cxn ang="0">
                  <a:pos x="441" y="128"/>
                </a:cxn>
                <a:cxn ang="0">
                  <a:pos x="385" y="184"/>
                </a:cxn>
                <a:cxn ang="0">
                  <a:pos x="257" y="312"/>
                </a:cxn>
                <a:cxn ang="0">
                  <a:pos x="233" y="336"/>
                </a:cxn>
                <a:cxn ang="0">
                  <a:pos x="161" y="392"/>
                </a:cxn>
                <a:cxn ang="0">
                  <a:pos x="145" y="416"/>
                </a:cxn>
                <a:cxn ang="0">
                  <a:pos x="89" y="472"/>
                </a:cxn>
                <a:cxn ang="0">
                  <a:pos x="65" y="496"/>
                </a:cxn>
                <a:cxn ang="0">
                  <a:pos x="25" y="600"/>
                </a:cxn>
                <a:cxn ang="0">
                  <a:pos x="1" y="712"/>
                </a:cxn>
                <a:cxn ang="0">
                  <a:pos x="25" y="928"/>
                </a:cxn>
                <a:cxn ang="0">
                  <a:pos x="377" y="824"/>
                </a:cxn>
                <a:cxn ang="0">
                  <a:pos x="489" y="688"/>
                </a:cxn>
                <a:cxn ang="0">
                  <a:pos x="537" y="608"/>
                </a:cxn>
                <a:cxn ang="0">
                  <a:pos x="625" y="488"/>
                </a:cxn>
                <a:cxn ang="0">
                  <a:pos x="713" y="360"/>
                </a:cxn>
                <a:cxn ang="0">
                  <a:pos x="729" y="312"/>
                </a:cxn>
                <a:cxn ang="0">
                  <a:pos x="785" y="184"/>
                </a:cxn>
                <a:cxn ang="0">
                  <a:pos x="777" y="40"/>
                </a:cxn>
                <a:cxn ang="0">
                  <a:pos x="697" y="8"/>
                </a:cxn>
                <a:cxn ang="0">
                  <a:pos x="673" y="0"/>
                </a:cxn>
                <a:cxn ang="0">
                  <a:pos x="609" y="8"/>
                </a:cxn>
                <a:cxn ang="0">
                  <a:pos x="593" y="32"/>
                </a:cxn>
                <a:cxn ang="0">
                  <a:pos x="569" y="48"/>
                </a:cxn>
              </a:cxnLst>
              <a:rect l="0" t="0" r="r" b="b"/>
              <a:pathLst>
                <a:path w="803" h="928">
                  <a:moveTo>
                    <a:pt x="569" y="48"/>
                  </a:moveTo>
                  <a:cubicBezTo>
                    <a:pt x="522" y="72"/>
                    <a:pt x="481" y="94"/>
                    <a:pt x="441" y="128"/>
                  </a:cubicBezTo>
                  <a:cubicBezTo>
                    <a:pt x="421" y="145"/>
                    <a:pt x="385" y="184"/>
                    <a:pt x="385" y="184"/>
                  </a:cubicBezTo>
                  <a:cubicBezTo>
                    <a:pt x="369" y="249"/>
                    <a:pt x="306" y="271"/>
                    <a:pt x="257" y="312"/>
                  </a:cubicBezTo>
                  <a:cubicBezTo>
                    <a:pt x="248" y="319"/>
                    <a:pt x="242" y="329"/>
                    <a:pt x="233" y="336"/>
                  </a:cubicBezTo>
                  <a:cubicBezTo>
                    <a:pt x="210" y="355"/>
                    <a:pt x="185" y="373"/>
                    <a:pt x="161" y="392"/>
                  </a:cubicBezTo>
                  <a:cubicBezTo>
                    <a:pt x="153" y="398"/>
                    <a:pt x="151" y="409"/>
                    <a:pt x="145" y="416"/>
                  </a:cubicBezTo>
                  <a:cubicBezTo>
                    <a:pt x="127" y="436"/>
                    <a:pt x="108" y="453"/>
                    <a:pt x="89" y="472"/>
                  </a:cubicBezTo>
                  <a:cubicBezTo>
                    <a:pt x="81" y="480"/>
                    <a:pt x="65" y="496"/>
                    <a:pt x="65" y="496"/>
                  </a:cubicBezTo>
                  <a:cubicBezTo>
                    <a:pt x="53" y="532"/>
                    <a:pt x="34" y="563"/>
                    <a:pt x="25" y="600"/>
                  </a:cubicBezTo>
                  <a:cubicBezTo>
                    <a:pt x="16" y="637"/>
                    <a:pt x="10" y="675"/>
                    <a:pt x="1" y="712"/>
                  </a:cubicBezTo>
                  <a:cubicBezTo>
                    <a:pt x="6" y="807"/>
                    <a:pt x="0" y="852"/>
                    <a:pt x="25" y="928"/>
                  </a:cubicBezTo>
                  <a:cubicBezTo>
                    <a:pt x="155" y="921"/>
                    <a:pt x="274" y="912"/>
                    <a:pt x="377" y="824"/>
                  </a:cubicBezTo>
                  <a:cubicBezTo>
                    <a:pt x="423" y="785"/>
                    <a:pt x="440" y="721"/>
                    <a:pt x="489" y="688"/>
                  </a:cubicBezTo>
                  <a:cubicBezTo>
                    <a:pt x="500" y="644"/>
                    <a:pt x="519" y="645"/>
                    <a:pt x="537" y="608"/>
                  </a:cubicBezTo>
                  <a:cubicBezTo>
                    <a:pt x="560" y="561"/>
                    <a:pt x="588" y="525"/>
                    <a:pt x="625" y="488"/>
                  </a:cubicBezTo>
                  <a:cubicBezTo>
                    <a:pt x="641" y="439"/>
                    <a:pt x="685" y="402"/>
                    <a:pt x="713" y="360"/>
                  </a:cubicBezTo>
                  <a:cubicBezTo>
                    <a:pt x="722" y="346"/>
                    <a:pt x="724" y="328"/>
                    <a:pt x="729" y="312"/>
                  </a:cubicBezTo>
                  <a:cubicBezTo>
                    <a:pt x="743" y="269"/>
                    <a:pt x="770" y="228"/>
                    <a:pt x="785" y="184"/>
                  </a:cubicBezTo>
                  <a:cubicBezTo>
                    <a:pt x="792" y="131"/>
                    <a:pt x="803" y="93"/>
                    <a:pt x="777" y="40"/>
                  </a:cubicBezTo>
                  <a:cubicBezTo>
                    <a:pt x="773" y="31"/>
                    <a:pt x="710" y="12"/>
                    <a:pt x="697" y="8"/>
                  </a:cubicBezTo>
                  <a:cubicBezTo>
                    <a:pt x="689" y="5"/>
                    <a:pt x="673" y="0"/>
                    <a:pt x="673" y="0"/>
                  </a:cubicBezTo>
                  <a:cubicBezTo>
                    <a:pt x="652" y="3"/>
                    <a:pt x="629" y="0"/>
                    <a:pt x="609" y="8"/>
                  </a:cubicBezTo>
                  <a:cubicBezTo>
                    <a:pt x="600" y="12"/>
                    <a:pt x="601" y="26"/>
                    <a:pt x="593" y="32"/>
                  </a:cubicBezTo>
                  <a:cubicBezTo>
                    <a:pt x="566" y="53"/>
                    <a:pt x="569" y="28"/>
                    <a:pt x="569" y="48"/>
                  </a:cubicBezTo>
                  <a:close/>
                </a:path>
              </a:pathLst>
            </a:custGeom>
            <a:solidFill>
              <a:srgbClr val="C0C0C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80584" name="Line 8"/>
            <p:cNvSpPr>
              <a:spLocks noChangeShapeType="1"/>
            </p:cNvSpPr>
            <p:nvPr/>
          </p:nvSpPr>
          <p:spPr bwMode="auto">
            <a:xfrm rot="9654025" flipV="1">
              <a:off x="4176" y="2400"/>
              <a:ext cx="288" cy="96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3552" y="2736"/>
              <a:ext cx="192" cy="144"/>
              <a:chOff x="768" y="3072"/>
              <a:chExt cx="192" cy="144"/>
            </a:xfrm>
          </p:grpSpPr>
          <p:sp>
            <p:nvSpPr>
              <p:cNvPr id="280586" name="AutoShape 10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0587" name="AutoShape 11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0588" name="AutoShape 12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" name="Group 13"/>
            <p:cNvGrpSpPr>
              <a:grpSpLocks/>
            </p:cNvGrpSpPr>
            <p:nvPr/>
          </p:nvGrpSpPr>
          <p:grpSpPr bwMode="auto">
            <a:xfrm>
              <a:off x="3696" y="2208"/>
              <a:ext cx="528" cy="480"/>
              <a:chOff x="576" y="2880"/>
              <a:chExt cx="528" cy="480"/>
            </a:xfrm>
          </p:grpSpPr>
          <p:grpSp>
            <p:nvGrpSpPr>
              <p:cNvPr id="6" name="Group 14"/>
              <p:cNvGrpSpPr>
                <a:grpSpLocks/>
              </p:cNvGrpSpPr>
              <p:nvPr/>
            </p:nvGrpSpPr>
            <p:grpSpPr bwMode="auto">
              <a:xfrm>
                <a:off x="576" y="2880"/>
                <a:ext cx="192" cy="144"/>
                <a:chOff x="768" y="3072"/>
                <a:chExt cx="192" cy="144"/>
              </a:xfrm>
            </p:grpSpPr>
            <p:sp>
              <p:nvSpPr>
                <p:cNvPr id="280591" name="AutoShape 15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592" name="AutoShape 16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593" name="AutoShape 17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7" name="Group 18"/>
              <p:cNvGrpSpPr>
                <a:grpSpLocks/>
              </p:cNvGrpSpPr>
              <p:nvPr/>
            </p:nvGrpSpPr>
            <p:grpSpPr bwMode="auto">
              <a:xfrm rot="-8330457">
                <a:off x="720" y="2928"/>
                <a:ext cx="192" cy="144"/>
                <a:chOff x="768" y="3072"/>
                <a:chExt cx="192" cy="144"/>
              </a:xfrm>
            </p:grpSpPr>
            <p:sp>
              <p:nvSpPr>
                <p:cNvPr id="280595" name="AutoShape 19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596" name="AutoShape 20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597" name="AutoShape 21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8" name="Group 22"/>
              <p:cNvGrpSpPr>
                <a:grpSpLocks/>
              </p:cNvGrpSpPr>
              <p:nvPr/>
            </p:nvGrpSpPr>
            <p:grpSpPr bwMode="auto">
              <a:xfrm>
                <a:off x="672" y="3024"/>
                <a:ext cx="192" cy="144"/>
                <a:chOff x="768" y="3072"/>
                <a:chExt cx="192" cy="144"/>
              </a:xfrm>
            </p:grpSpPr>
            <p:sp>
              <p:nvSpPr>
                <p:cNvPr id="280599" name="AutoShape 23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00" name="AutoShape 24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01" name="AutoShape 25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9" name="Group 26"/>
              <p:cNvGrpSpPr>
                <a:grpSpLocks/>
              </p:cNvGrpSpPr>
              <p:nvPr/>
            </p:nvGrpSpPr>
            <p:grpSpPr bwMode="auto">
              <a:xfrm>
                <a:off x="816" y="3024"/>
                <a:ext cx="192" cy="144"/>
                <a:chOff x="768" y="3072"/>
                <a:chExt cx="192" cy="144"/>
              </a:xfrm>
            </p:grpSpPr>
            <p:sp>
              <p:nvSpPr>
                <p:cNvPr id="280603" name="AutoShape 27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04" name="AutoShape 28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05" name="AutoShape 29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0" name="Group 30"/>
              <p:cNvGrpSpPr>
                <a:grpSpLocks/>
              </p:cNvGrpSpPr>
              <p:nvPr/>
            </p:nvGrpSpPr>
            <p:grpSpPr bwMode="auto">
              <a:xfrm rot="-8330457">
                <a:off x="768" y="3120"/>
                <a:ext cx="192" cy="144"/>
                <a:chOff x="768" y="3072"/>
                <a:chExt cx="192" cy="144"/>
              </a:xfrm>
            </p:grpSpPr>
            <p:sp>
              <p:nvSpPr>
                <p:cNvPr id="280607" name="AutoShape 31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08" name="AutoShape 32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09" name="AutoShape 33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1" name="Group 34"/>
              <p:cNvGrpSpPr>
                <a:grpSpLocks/>
              </p:cNvGrpSpPr>
              <p:nvPr/>
            </p:nvGrpSpPr>
            <p:grpSpPr bwMode="auto">
              <a:xfrm>
                <a:off x="912" y="3120"/>
                <a:ext cx="192" cy="144"/>
                <a:chOff x="768" y="3072"/>
                <a:chExt cx="192" cy="144"/>
              </a:xfrm>
            </p:grpSpPr>
            <p:sp>
              <p:nvSpPr>
                <p:cNvPr id="280611" name="AutoShape 35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12" name="AutoShape 36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13" name="AutoShape 37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2" name="Group 38"/>
              <p:cNvGrpSpPr>
                <a:grpSpLocks/>
              </p:cNvGrpSpPr>
              <p:nvPr/>
            </p:nvGrpSpPr>
            <p:grpSpPr bwMode="auto">
              <a:xfrm>
                <a:off x="864" y="3216"/>
                <a:ext cx="192" cy="144"/>
                <a:chOff x="768" y="3072"/>
                <a:chExt cx="192" cy="144"/>
              </a:xfrm>
            </p:grpSpPr>
            <p:sp>
              <p:nvSpPr>
                <p:cNvPr id="280615" name="AutoShape 39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16" name="AutoShape 40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17" name="AutoShape 41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13" name="Group 42"/>
            <p:cNvGrpSpPr>
              <a:grpSpLocks/>
            </p:cNvGrpSpPr>
            <p:nvPr/>
          </p:nvGrpSpPr>
          <p:grpSpPr bwMode="auto">
            <a:xfrm>
              <a:off x="3696" y="2256"/>
              <a:ext cx="192" cy="144"/>
              <a:chOff x="768" y="3072"/>
              <a:chExt cx="192" cy="144"/>
            </a:xfrm>
          </p:grpSpPr>
          <p:sp>
            <p:nvSpPr>
              <p:cNvPr id="280619" name="AutoShape 43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0620" name="AutoShape 44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0621" name="AutoShape 45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14" name="Group 46"/>
            <p:cNvGrpSpPr>
              <a:grpSpLocks/>
            </p:cNvGrpSpPr>
            <p:nvPr/>
          </p:nvGrpSpPr>
          <p:grpSpPr bwMode="auto">
            <a:xfrm>
              <a:off x="4992" y="1824"/>
              <a:ext cx="192" cy="144"/>
              <a:chOff x="768" y="3072"/>
              <a:chExt cx="192" cy="144"/>
            </a:xfrm>
          </p:grpSpPr>
          <p:sp>
            <p:nvSpPr>
              <p:cNvPr id="280623" name="AutoShape 47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0624" name="AutoShape 48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0625" name="AutoShape 49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15" name="Group 50"/>
            <p:cNvGrpSpPr>
              <a:grpSpLocks/>
            </p:cNvGrpSpPr>
            <p:nvPr/>
          </p:nvGrpSpPr>
          <p:grpSpPr bwMode="auto">
            <a:xfrm rot="-5665660">
              <a:off x="4776" y="2136"/>
              <a:ext cx="528" cy="480"/>
              <a:chOff x="1296" y="2928"/>
              <a:chExt cx="528" cy="480"/>
            </a:xfrm>
          </p:grpSpPr>
          <p:grpSp>
            <p:nvGrpSpPr>
              <p:cNvPr id="16" name="Group 51"/>
              <p:cNvGrpSpPr>
                <a:grpSpLocks/>
              </p:cNvGrpSpPr>
              <p:nvPr/>
            </p:nvGrpSpPr>
            <p:grpSpPr bwMode="auto">
              <a:xfrm>
                <a:off x="1296" y="2928"/>
                <a:ext cx="192" cy="144"/>
                <a:chOff x="768" y="3072"/>
                <a:chExt cx="192" cy="144"/>
              </a:xfrm>
            </p:grpSpPr>
            <p:sp>
              <p:nvSpPr>
                <p:cNvPr id="280628" name="AutoShape 52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29" name="AutoShape 53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30" name="AutoShape 54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7" name="Group 55"/>
              <p:cNvGrpSpPr>
                <a:grpSpLocks/>
              </p:cNvGrpSpPr>
              <p:nvPr/>
            </p:nvGrpSpPr>
            <p:grpSpPr bwMode="auto">
              <a:xfrm rot="-8330457">
                <a:off x="1440" y="2976"/>
                <a:ext cx="192" cy="144"/>
                <a:chOff x="768" y="3072"/>
                <a:chExt cx="192" cy="144"/>
              </a:xfrm>
            </p:grpSpPr>
            <p:sp>
              <p:nvSpPr>
                <p:cNvPr id="280632" name="AutoShape 56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33" name="AutoShape 57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34" name="AutoShape 58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8" name="Group 59"/>
              <p:cNvGrpSpPr>
                <a:grpSpLocks/>
              </p:cNvGrpSpPr>
              <p:nvPr/>
            </p:nvGrpSpPr>
            <p:grpSpPr bwMode="auto">
              <a:xfrm>
                <a:off x="1392" y="3072"/>
                <a:ext cx="192" cy="144"/>
                <a:chOff x="768" y="3072"/>
                <a:chExt cx="192" cy="144"/>
              </a:xfrm>
            </p:grpSpPr>
            <p:sp>
              <p:nvSpPr>
                <p:cNvPr id="280636" name="AutoShape 60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37" name="AutoShape 61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38" name="AutoShape 62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9" name="Group 63"/>
              <p:cNvGrpSpPr>
                <a:grpSpLocks/>
              </p:cNvGrpSpPr>
              <p:nvPr/>
            </p:nvGrpSpPr>
            <p:grpSpPr bwMode="auto">
              <a:xfrm>
                <a:off x="1536" y="3072"/>
                <a:ext cx="192" cy="144"/>
                <a:chOff x="768" y="3072"/>
                <a:chExt cx="192" cy="144"/>
              </a:xfrm>
            </p:grpSpPr>
            <p:sp>
              <p:nvSpPr>
                <p:cNvPr id="280640" name="AutoShape 64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41" name="AutoShape 65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42" name="AutoShape 66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0" name="Group 67"/>
              <p:cNvGrpSpPr>
                <a:grpSpLocks/>
              </p:cNvGrpSpPr>
              <p:nvPr/>
            </p:nvGrpSpPr>
            <p:grpSpPr bwMode="auto">
              <a:xfrm rot="-8330457">
                <a:off x="1488" y="3168"/>
                <a:ext cx="192" cy="144"/>
                <a:chOff x="768" y="3072"/>
                <a:chExt cx="192" cy="144"/>
              </a:xfrm>
            </p:grpSpPr>
            <p:sp>
              <p:nvSpPr>
                <p:cNvPr id="280644" name="AutoShape 68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45" name="AutoShape 69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46" name="AutoShape 70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1" name="Group 71"/>
              <p:cNvGrpSpPr>
                <a:grpSpLocks/>
              </p:cNvGrpSpPr>
              <p:nvPr/>
            </p:nvGrpSpPr>
            <p:grpSpPr bwMode="auto">
              <a:xfrm>
                <a:off x="1632" y="3168"/>
                <a:ext cx="192" cy="144"/>
                <a:chOff x="768" y="3072"/>
                <a:chExt cx="192" cy="144"/>
              </a:xfrm>
            </p:grpSpPr>
            <p:sp>
              <p:nvSpPr>
                <p:cNvPr id="280648" name="AutoShape 72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49" name="AutoShape 73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50" name="AutoShape 74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2" name="Group 75"/>
              <p:cNvGrpSpPr>
                <a:grpSpLocks/>
              </p:cNvGrpSpPr>
              <p:nvPr/>
            </p:nvGrpSpPr>
            <p:grpSpPr bwMode="auto">
              <a:xfrm>
                <a:off x="1584" y="3264"/>
                <a:ext cx="192" cy="144"/>
                <a:chOff x="768" y="3072"/>
                <a:chExt cx="192" cy="144"/>
              </a:xfrm>
            </p:grpSpPr>
            <p:sp>
              <p:nvSpPr>
                <p:cNvPr id="280652" name="AutoShape 76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53" name="AutoShape 77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54" name="AutoShape 78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3" name="Group 79"/>
            <p:cNvGrpSpPr>
              <a:grpSpLocks/>
            </p:cNvGrpSpPr>
            <p:nvPr/>
          </p:nvGrpSpPr>
          <p:grpSpPr bwMode="auto">
            <a:xfrm>
              <a:off x="3648" y="2832"/>
              <a:ext cx="192" cy="144"/>
              <a:chOff x="768" y="3072"/>
              <a:chExt cx="192" cy="144"/>
            </a:xfrm>
          </p:grpSpPr>
          <p:sp>
            <p:nvSpPr>
              <p:cNvPr id="280656" name="AutoShape 80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0657" name="AutoShape 81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0658" name="AutoShape 82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4" name="Group 83"/>
            <p:cNvGrpSpPr>
              <a:grpSpLocks/>
            </p:cNvGrpSpPr>
            <p:nvPr/>
          </p:nvGrpSpPr>
          <p:grpSpPr bwMode="auto">
            <a:xfrm rot="2113300">
              <a:off x="4608" y="1728"/>
              <a:ext cx="457" cy="505"/>
              <a:chOff x="1021" y="3059"/>
              <a:chExt cx="457" cy="505"/>
            </a:xfrm>
          </p:grpSpPr>
          <p:grpSp>
            <p:nvGrpSpPr>
              <p:cNvPr id="25" name="Group 84"/>
              <p:cNvGrpSpPr>
                <a:grpSpLocks/>
              </p:cNvGrpSpPr>
              <p:nvPr/>
            </p:nvGrpSpPr>
            <p:grpSpPr bwMode="auto">
              <a:xfrm rot="-5665660">
                <a:off x="997" y="3396"/>
                <a:ext cx="192" cy="144"/>
                <a:chOff x="768" y="3072"/>
                <a:chExt cx="192" cy="144"/>
              </a:xfrm>
            </p:grpSpPr>
            <p:sp>
              <p:nvSpPr>
                <p:cNvPr id="280661" name="AutoShape 85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62" name="AutoShape 86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63" name="AutoShape 87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6" name="Group 88"/>
              <p:cNvGrpSpPr>
                <a:grpSpLocks/>
              </p:cNvGrpSpPr>
              <p:nvPr/>
            </p:nvGrpSpPr>
            <p:grpSpPr bwMode="auto">
              <a:xfrm rot="-5665660">
                <a:off x="1133" y="3289"/>
                <a:ext cx="192" cy="144"/>
                <a:chOff x="768" y="3072"/>
                <a:chExt cx="192" cy="144"/>
              </a:xfrm>
            </p:grpSpPr>
            <p:sp>
              <p:nvSpPr>
                <p:cNvPr id="280665" name="AutoShape 89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66" name="AutoShape 90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67" name="AutoShape 91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7" name="Group 92"/>
              <p:cNvGrpSpPr>
                <a:grpSpLocks/>
              </p:cNvGrpSpPr>
              <p:nvPr/>
            </p:nvGrpSpPr>
            <p:grpSpPr bwMode="auto">
              <a:xfrm rot="-13996117">
                <a:off x="1221" y="3186"/>
                <a:ext cx="192" cy="144"/>
                <a:chOff x="768" y="3072"/>
                <a:chExt cx="192" cy="144"/>
              </a:xfrm>
            </p:grpSpPr>
            <p:sp>
              <p:nvSpPr>
                <p:cNvPr id="280669" name="AutoShape 93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70" name="AutoShape 94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71" name="AutoShape 95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" name="Group 96"/>
              <p:cNvGrpSpPr>
                <a:grpSpLocks/>
              </p:cNvGrpSpPr>
              <p:nvPr/>
            </p:nvGrpSpPr>
            <p:grpSpPr bwMode="auto">
              <a:xfrm rot="-5665660">
                <a:off x="1310" y="3083"/>
                <a:ext cx="192" cy="144"/>
                <a:chOff x="768" y="3072"/>
                <a:chExt cx="192" cy="144"/>
              </a:xfrm>
            </p:grpSpPr>
            <p:sp>
              <p:nvSpPr>
                <p:cNvPr id="280673" name="AutoShape 97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74" name="AutoShape 98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75" name="AutoShape 99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sp>
          <p:nvSpPr>
            <p:cNvPr id="280676" name="Text Box 100"/>
            <p:cNvSpPr txBox="1">
              <a:spLocks noChangeArrowheads="1"/>
            </p:cNvSpPr>
            <p:nvPr/>
          </p:nvSpPr>
          <p:spPr bwMode="auto">
            <a:xfrm>
              <a:off x="4320" y="2160"/>
              <a:ext cx="4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400" b="1">
                  <a:solidFill>
                    <a:schemeClr val="accent1">
                      <a:lumMod val="75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</a:t>
              </a:r>
              <a:r>
                <a:rPr lang="en-US" sz="2400" b="1" baseline="-25000">
                  <a:solidFill>
                    <a:schemeClr val="accent1">
                      <a:lumMod val="75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1</a:t>
              </a:r>
              <a:endParaRPr lang="en-US" sz="2400" b="1" baseline="-2500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endParaRPr>
            </a:p>
          </p:txBody>
        </p:sp>
        <p:grpSp>
          <p:nvGrpSpPr>
            <p:cNvPr id="29" name="Group 101"/>
            <p:cNvGrpSpPr>
              <a:grpSpLocks/>
            </p:cNvGrpSpPr>
            <p:nvPr/>
          </p:nvGrpSpPr>
          <p:grpSpPr bwMode="auto">
            <a:xfrm rot="3207860">
              <a:off x="4008" y="1752"/>
              <a:ext cx="457" cy="505"/>
              <a:chOff x="1021" y="3059"/>
              <a:chExt cx="457" cy="505"/>
            </a:xfrm>
          </p:grpSpPr>
          <p:grpSp>
            <p:nvGrpSpPr>
              <p:cNvPr id="30" name="Group 102"/>
              <p:cNvGrpSpPr>
                <a:grpSpLocks/>
              </p:cNvGrpSpPr>
              <p:nvPr/>
            </p:nvGrpSpPr>
            <p:grpSpPr bwMode="auto">
              <a:xfrm rot="-5665660">
                <a:off x="997" y="3396"/>
                <a:ext cx="192" cy="144"/>
                <a:chOff x="768" y="3072"/>
                <a:chExt cx="192" cy="144"/>
              </a:xfrm>
            </p:grpSpPr>
            <p:sp>
              <p:nvSpPr>
                <p:cNvPr id="280679" name="AutoShape 103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80" name="AutoShape 104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81" name="AutoShape 105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31" name="Group 106"/>
              <p:cNvGrpSpPr>
                <a:grpSpLocks/>
              </p:cNvGrpSpPr>
              <p:nvPr/>
            </p:nvGrpSpPr>
            <p:grpSpPr bwMode="auto">
              <a:xfrm rot="-5665660">
                <a:off x="1133" y="3289"/>
                <a:ext cx="192" cy="144"/>
                <a:chOff x="768" y="3072"/>
                <a:chExt cx="192" cy="144"/>
              </a:xfrm>
            </p:grpSpPr>
            <p:sp>
              <p:nvSpPr>
                <p:cNvPr id="280683" name="AutoShape 107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84" name="AutoShape 108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85" name="AutoShape 109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0672" name="Group 110"/>
              <p:cNvGrpSpPr>
                <a:grpSpLocks/>
              </p:cNvGrpSpPr>
              <p:nvPr/>
            </p:nvGrpSpPr>
            <p:grpSpPr bwMode="auto">
              <a:xfrm rot="-13996117">
                <a:off x="1221" y="3186"/>
                <a:ext cx="192" cy="144"/>
                <a:chOff x="768" y="3072"/>
                <a:chExt cx="192" cy="144"/>
              </a:xfrm>
            </p:grpSpPr>
            <p:sp>
              <p:nvSpPr>
                <p:cNvPr id="280687" name="AutoShape 111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88" name="AutoShape 112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89" name="AutoShape 113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0677" name="Group 114"/>
              <p:cNvGrpSpPr>
                <a:grpSpLocks/>
              </p:cNvGrpSpPr>
              <p:nvPr/>
            </p:nvGrpSpPr>
            <p:grpSpPr bwMode="auto">
              <a:xfrm rot="-5665660">
                <a:off x="1310" y="3083"/>
                <a:ext cx="192" cy="144"/>
                <a:chOff x="768" y="3072"/>
                <a:chExt cx="192" cy="144"/>
              </a:xfrm>
            </p:grpSpPr>
            <p:sp>
              <p:nvSpPr>
                <p:cNvPr id="280691" name="AutoShape 115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92" name="AutoShape 116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0693" name="AutoShape 117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sp>
          <p:nvSpPr>
            <p:cNvPr id="280701" name="Text Box 125"/>
            <p:cNvSpPr txBox="1">
              <a:spLocks noChangeArrowheads="1"/>
            </p:cNvSpPr>
            <p:nvPr/>
          </p:nvSpPr>
          <p:spPr bwMode="auto">
            <a:xfrm>
              <a:off x="4128" y="1488"/>
              <a:ext cx="93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Ag-Sn Alloy</a:t>
              </a:r>
            </a:p>
          </p:txBody>
        </p:sp>
        <p:sp>
          <p:nvSpPr>
            <p:cNvPr id="280702" name="Text Box 126"/>
            <p:cNvSpPr txBox="1">
              <a:spLocks noChangeArrowheads="1"/>
            </p:cNvSpPr>
            <p:nvPr/>
          </p:nvSpPr>
          <p:spPr bwMode="auto">
            <a:xfrm>
              <a:off x="3456" y="2448"/>
              <a:ext cx="59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Ag-Sn Alloy</a:t>
              </a:r>
            </a:p>
          </p:txBody>
        </p:sp>
        <p:sp>
          <p:nvSpPr>
            <p:cNvPr id="280703" name="Text Box 127"/>
            <p:cNvSpPr txBox="1">
              <a:spLocks noChangeArrowheads="1"/>
            </p:cNvSpPr>
            <p:nvPr/>
          </p:nvSpPr>
          <p:spPr bwMode="auto">
            <a:xfrm>
              <a:off x="4896" y="2448"/>
              <a:ext cx="59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Ag-Sn Alloy</a:t>
              </a:r>
            </a:p>
          </p:txBody>
        </p:sp>
      </p:grp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610600" cy="1143000"/>
          </a:xfrm>
          <a:noFill/>
          <a:ln/>
        </p:spPr>
        <p:txBody>
          <a:bodyPr lIns="90488" tIns="44450" rIns="90488" bIns="44450" anchorCtr="0">
            <a:normAutofit fontScale="90000"/>
          </a:bodyPr>
          <a:lstStyle/>
          <a:p>
            <a:pPr algn="ctr"/>
            <a:r>
              <a:rPr lang="en-US" sz="3600" dirty="0"/>
              <a:t>CONVENTIONAL LOW-COPPER ALLOYS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524000"/>
            <a:ext cx="7772400" cy="4114800"/>
          </a:xfrm>
          <a:noFill/>
          <a:ln/>
        </p:spPr>
        <p:txBody>
          <a:bodyPr lIns="90488" tIns="44450" rIns="90488" bIns="44450"/>
          <a:lstStyle/>
          <a:p>
            <a:r>
              <a:rPr lang="en-US" sz="2800"/>
              <a:t>Gamma 2 (</a:t>
            </a:r>
            <a:r>
              <a:rPr lang="en-US" b="1">
                <a:latin typeface="Times New Roman" pitchFamily="18" charset="0"/>
                <a:sym typeface="Symbol" pitchFamily="18" charset="2"/>
              </a:rPr>
              <a:t>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sz="2800"/>
              <a:t>) = Sn</a:t>
            </a:r>
            <a:r>
              <a:rPr lang="en-US" sz="2800" baseline="-25000"/>
              <a:t>8</a:t>
            </a:r>
            <a:r>
              <a:rPr lang="en-US" sz="2800"/>
              <a:t>Hg</a:t>
            </a:r>
          </a:p>
          <a:p>
            <a:pPr lvl="1">
              <a:buSzPct val="75000"/>
            </a:pPr>
            <a:r>
              <a:rPr lang="en-US" sz="2400"/>
              <a:t>weakest and softest phase</a:t>
            </a:r>
          </a:p>
          <a:p>
            <a:pPr lvl="1">
              <a:buSzPct val="75000"/>
            </a:pPr>
            <a:r>
              <a:rPr lang="en-US" sz="2400"/>
              <a:t>corrodes fast, voids form</a:t>
            </a:r>
          </a:p>
          <a:p>
            <a:pPr lvl="1">
              <a:buSzPct val="75000"/>
            </a:pPr>
            <a:r>
              <a:rPr lang="en-US" sz="2400"/>
              <a:t>corrosion yields Hg which </a:t>
            </a:r>
            <a:br>
              <a:rPr lang="en-US" sz="2400"/>
            </a:br>
            <a:r>
              <a:rPr lang="en-US" sz="2400"/>
              <a:t>reacts with more gamma </a:t>
            </a:r>
            <a:r>
              <a:rPr lang="en-US" sz="2000"/>
              <a:t>(</a:t>
            </a:r>
            <a:r>
              <a:rPr lang="en-US" sz="2400" b="1">
                <a:latin typeface="Times New Roman" pitchFamily="18" charset="0"/>
                <a:sym typeface="Symbol" pitchFamily="18" charset="2"/>
              </a:rPr>
              <a:t></a:t>
            </a:r>
            <a:r>
              <a:rPr lang="en-US" sz="2000"/>
              <a:t>)</a:t>
            </a:r>
            <a:r>
              <a:rPr lang="en-US" sz="1800"/>
              <a:t> </a:t>
            </a:r>
            <a:endParaRPr lang="en-US" sz="2400"/>
          </a:p>
          <a:p>
            <a:pPr lvl="1">
              <a:buSzPct val="75000"/>
            </a:pPr>
            <a:r>
              <a:rPr lang="en-US" sz="2400"/>
              <a:t>10% of volume</a:t>
            </a:r>
          </a:p>
          <a:p>
            <a:pPr lvl="1">
              <a:buSzPct val="75000"/>
            </a:pPr>
            <a:r>
              <a:rPr lang="en-US" sz="2400"/>
              <a:t>volume decreases with time </a:t>
            </a:r>
            <a:br>
              <a:rPr lang="en-US" sz="2400"/>
            </a:br>
            <a:r>
              <a:rPr lang="en-US" sz="2400"/>
              <a:t>due to corrosion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143000" y="5334000"/>
            <a:ext cx="8001000" cy="1371600"/>
            <a:chOff x="720" y="3360"/>
            <a:chExt cx="5040" cy="864"/>
          </a:xfrm>
        </p:grpSpPr>
        <p:sp>
          <p:nvSpPr>
            <p:cNvPr id="282629" name="Rectangle 5"/>
            <p:cNvSpPr>
              <a:spLocks noChangeArrowheads="1"/>
            </p:cNvSpPr>
            <p:nvPr/>
          </p:nvSpPr>
          <p:spPr bwMode="auto">
            <a:xfrm>
              <a:off x="720" y="3360"/>
              <a:ext cx="4549" cy="32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2800" b="1" dirty="0"/>
                <a:t>Ag</a:t>
              </a:r>
              <a:r>
                <a:rPr lang="en-US" sz="2800" b="1" baseline="-25000" dirty="0"/>
                <a:t>3</a:t>
              </a:r>
              <a:r>
                <a:rPr lang="en-US" sz="2800" b="1" dirty="0"/>
                <a:t>Sn + Hg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>
                  <a:latin typeface="Symbol" pitchFamily="18" charset="2"/>
                </a:rPr>
                <a:t>Þ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/>
                <a:t>Ag</a:t>
              </a:r>
              <a:r>
                <a:rPr lang="en-US" sz="2800" b="1" baseline="-25000" dirty="0"/>
                <a:t>3</a:t>
              </a:r>
              <a:r>
                <a:rPr lang="en-US" sz="2800" b="1" dirty="0"/>
                <a:t>Sn + Ag</a:t>
              </a:r>
              <a:r>
                <a:rPr lang="en-US" sz="2800" b="1" baseline="-25000" dirty="0"/>
                <a:t>2</a:t>
              </a:r>
              <a:r>
                <a:rPr lang="en-US" sz="2800" b="1" dirty="0"/>
                <a:t>Hg</a:t>
              </a:r>
              <a:r>
                <a:rPr lang="en-US" sz="2800" b="1" baseline="-25000" dirty="0"/>
                <a:t>3</a:t>
              </a:r>
              <a:r>
                <a:rPr lang="en-US" sz="2800" b="1" dirty="0"/>
                <a:t> + Sn</a:t>
              </a:r>
              <a:r>
                <a:rPr lang="en-US" sz="2800" b="1" baseline="-25000" dirty="0"/>
                <a:t>8</a:t>
              </a:r>
              <a:r>
                <a:rPr lang="en-US" sz="2800" b="1" dirty="0"/>
                <a:t>Hg</a:t>
              </a:r>
              <a:r>
                <a:rPr lang="en-US" sz="2400" b="1" dirty="0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282630" name="Text Box 6"/>
            <p:cNvSpPr txBox="1">
              <a:spLocks noChangeArrowheads="1"/>
            </p:cNvSpPr>
            <p:nvPr/>
          </p:nvSpPr>
          <p:spPr bwMode="auto">
            <a:xfrm>
              <a:off x="3408" y="4032"/>
              <a:ext cx="235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/>
                <a:t>Phillip’s Science of Dental Materials 2003</a:t>
              </a:r>
            </a:p>
          </p:txBody>
        </p:sp>
        <p:sp>
          <p:nvSpPr>
            <p:cNvPr id="282631" name="Rectangle 7"/>
            <p:cNvSpPr>
              <a:spLocks noChangeArrowheads="1"/>
            </p:cNvSpPr>
            <p:nvPr/>
          </p:nvSpPr>
          <p:spPr bwMode="auto">
            <a:xfrm>
              <a:off x="960" y="3552"/>
              <a:ext cx="22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</a:t>
              </a:r>
            </a:p>
          </p:txBody>
        </p:sp>
        <p:sp>
          <p:nvSpPr>
            <p:cNvPr id="282632" name="Rectangle 8"/>
            <p:cNvSpPr>
              <a:spLocks noChangeArrowheads="1"/>
            </p:cNvSpPr>
            <p:nvPr/>
          </p:nvSpPr>
          <p:spPr bwMode="auto">
            <a:xfrm>
              <a:off x="2496" y="3552"/>
              <a:ext cx="23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</a:t>
              </a:r>
            </a:p>
          </p:txBody>
        </p:sp>
        <p:sp>
          <p:nvSpPr>
            <p:cNvPr id="282633" name="Rectangle 9"/>
            <p:cNvSpPr>
              <a:spLocks noChangeArrowheads="1"/>
            </p:cNvSpPr>
            <p:nvPr/>
          </p:nvSpPr>
          <p:spPr bwMode="auto">
            <a:xfrm>
              <a:off x="3360" y="3552"/>
              <a:ext cx="30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</a:t>
              </a:r>
              <a:r>
                <a:rPr lang="en-US" sz="2000">
                  <a:latin typeface="Times New Roman" pitchFamily="18" charset="0"/>
                  <a:sym typeface="Symbol" pitchFamily="18" charset="2"/>
                </a:rPr>
                <a:t>1</a:t>
              </a:r>
            </a:p>
          </p:txBody>
        </p:sp>
        <p:sp>
          <p:nvSpPr>
            <p:cNvPr id="282634" name="Rectangle 10"/>
            <p:cNvSpPr>
              <a:spLocks noChangeArrowheads="1"/>
            </p:cNvSpPr>
            <p:nvPr/>
          </p:nvSpPr>
          <p:spPr bwMode="auto">
            <a:xfrm>
              <a:off x="4320" y="3552"/>
              <a:ext cx="30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</a:t>
              </a:r>
              <a:r>
                <a:rPr lang="en-US" sz="2000">
                  <a:latin typeface="Times New Roman" pitchFamily="18" charset="0"/>
                  <a:sym typeface="Symbol" pitchFamily="18" charset="2"/>
                </a:rPr>
                <a:t>2</a:t>
              </a:r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5334000" y="1600200"/>
            <a:ext cx="3352800" cy="2971800"/>
            <a:chOff x="3504" y="1008"/>
            <a:chExt cx="2112" cy="1872"/>
          </a:xfrm>
        </p:grpSpPr>
        <p:sp>
          <p:nvSpPr>
            <p:cNvPr id="282636" name="Rectangle 12"/>
            <p:cNvSpPr>
              <a:spLocks noChangeArrowheads="1"/>
            </p:cNvSpPr>
            <p:nvPr/>
          </p:nvSpPr>
          <p:spPr bwMode="auto">
            <a:xfrm>
              <a:off x="3504" y="1008"/>
              <a:ext cx="2112" cy="1872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82637" name="Freeform 13"/>
            <p:cNvSpPr>
              <a:spLocks/>
            </p:cNvSpPr>
            <p:nvPr/>
          </p:nvSpPr>
          <p:spPr bwMode="auto">
            <a:xfrm>
              <a:off x="3504" y="2064"/>
              <a:ext cx="662" cy="730"/>
            </a:xfrm>
            <a:custGeom>
              <a:avLst/>
              <a:gdLst/>
              <a:ahLst/>
              <a:cxnLst>
                <a:cxn ang="0">
                  <a:pos x="467" y="208"/>
                </a:cxn>
                <a:cxn ang="0">
                  <a:pos x="315" y="120"/>
                </a:cxn>
                <a:cxn ang="0">
                  <a:pos x="219" y="16"/>
                </a:cxn>
                <a:cxn ang="0">
                  <a:pos x="179" y="0"/>
                </a:cxn>
                <a:cxn ang="0">
                  <a:pos x="67" y="32"/>
                </a:cxn>
                <a:cxn ang="0">
                  <a:pos x="195" y="480"/>
                </a:cxn>
                <a:cxn ang="0">
                  <a:pos x="339" y="632"/>
                </a:cxn>
                <a:cxn ang="0">
                  <a:pos x="379" y="688"/>
                </a:cxn>
                <a:cxn ang="0">
                  <a:pos x="499" y="728"/>
                </a:cxn>
                <a:cxn ang="0">
                  <a:pos x="659" y="720"/>
                </a:cxn>
                <a:cxn ang="0">
                  <a:pos x="675" y="696"/>
                </a:cxn>
                <a:cxn ang="0">
                  <a:pos x="667" y="528"/>
                </a:cxn>
                <a:cxn ang="0">
                  <a:pos x="571" y="312"/>
                </a:cxn>
                <a:cxn ang="0">
                  <a:pos x="563" y="288"/>
                </a:cxn>
                <a:cxn ang="0">
                  <a:pos x="515" y="256"/>
                </a:cxn>
                <a:cxn ang="0">
                  <a:pos x="467" y="208"/>
                </a:cxn>
              </a:cxnLst>
              <a:rect l="0" t="0" r="r" b="b"/>
              <a:pathLst>
                <a:path w="677" h="730">
                  <a:moveTo>
                    <a:pt x="467" y="208"/>
                  </a:moveTo>
                  <a:cubicBezTo>
                    <a:pt x="419" y="160"/>
                    <a:pt x="382" y="133"/>
                    <a:pt x="315" y="120"/>
                  </a:cubicBezTo>
                  <a:cubicBezTo>
                    <a:pt x="262" y="93"/>
                    <a:pt x="253" y="70"/>
                    <a:pt x="219" y="16"/>
                  </a:cubicBezTo>
                  <a:cubicBezTo>
                    <a:pt x="211" y="4"/>
                    <a:pt x="192" y="5"/>
                    <a:pt x="179" y="0"/>
                  </a:cubicBezTo>
                  <a:cubicBezTo>
                    <a:pt x="128" y="6"/>
                    <a:pt x="107" y="5"/>
                    <a:pt x="67" y="32"/>
                  </a:cubicBezTo>
                  <a:cubicBezTo>
                    <a:pt x="11" y="201"/>
                    <a:pt x="0" y="431"/>
                    <a:pt x="195" y="480"/>
                  </a:cubicBezTo>
                  <a:cubicBezTo>
                    <a:pt x="251" y="517"/>
                    <a:pt x="296" y="580"/>
                    <a:pt x="339" y="632"/>
                  </a:cubicBezTo>
                  <a:cubicBezTo>
                    <a:pt x="362" y="659"/>
                    <a:pt x="350" y="659"/>
                    <a:pt x="379" y="688"/>
                  </a:cubicBezTo>
                  <a:cubicBezTo>
                    <a:pt x="409" y="718"/>
                    <a:pt x="461" y="715"/>
                    <a:pt x="499" y="728"/>
                  </a:cubicBezTo>
                  <a:cubicBezTo>
                    <a:pt x="552" y="725"/>
                    <a:pt x="606" y="730"/>
                    <a:pt x="659" y="720"/>
                  </a:cubicBezTo>
                  <a:cubicBezTo>
                    <a:pt x="668" y="718"/>
                    <a:pt x="675" y="706"/>
                    <a:pt x="675" y="696"/>
                  </a:cubicBezTo>
                  <a:cubicBezTo>
                    <a:pt x="677" y="640"/>
                    <a:pt x="671" y="584"/>
                    <a:pt x="667" y="528"/>
                  </a:cubicBezTo>
                  <a:cubicBezTo>
                    <a:pt x="661" y="454"/>
                    <a:pt x="623" y="364"/>
                    <a:pt x="571" y="312"/>
                  </a:cubicBezTo>
                  <a:cubicBezTo>
                    <a:pt x="568" y="304"/>
                    <a:pt x="569" y="294"/>
                    <a:pt x="563" y="288"/>
                  </a:cubicBezTo>
                  <a:cubicBezTo>
                    <a:pt x="549" y="274"/>
                    <a:pt x="515" y="256"/>
                    <a:pt x="515" y="256"/>
                  </a:cubicBezTo>
                  <a:cubicBezTo>
                    <a:pt x="500" y="233"/>
                    <a:pt x="485" y="226"/>
                    <a:pt x="467" y="208"/>
                  </a:cubicBezTo>
                  <a:close/>
                </a:path>
              </a:pathLst>
            </a:custGeom>
            <a:solidFill>
              <a:srgbClr val="C0C0C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82638" name="Freeform 14"/>
            <p:cNvSpPr>
              <a:spLocks/>
            </p:cNvSpPr>
            <p:nvPr/>
          </p:nvSpPr>
          <p:spPr bwMode="auto">
            <a:xfrm>
              <a:off x="3692" y="1008"/>
              <a:ext cx="1828" cy="796"/>
            </a:xfrm>
            <a:custGeom>
              <a:avLst/>
              <a:gdLst/>
              <a:ahLst/>
              <a:cxnLst>
                <a:cxn ang="0">
                  <a:pos x="976" y="12"/>
                </a:cxn>
                <a:cxn ang="0">
                  <a:pos x="664" y="20"/>
                </a:cxn>
                <a:cxn ang="0">
                  <a:pos x="360" y="52"/>
                </a:cxn>
                <a:cxn ang="0">
                  <a:pos x="160" y="92"/>
                </a:cxn>
                <a:cxn ang="0">
                  <a:pos x="64" y="140"/>
                </a:cxn>
                <a:cxn ang="0">
                  <a:pos x="24" y="188"/>
                </a:cxn>
                <a:cxn ang="0">
                  <a:pos x="8" y="236"/>
                </a:cxn>
                <a:cxn ang="0">
                  <a:pos x="0" y="260"/>
                </a:cxn>
                <a:cxn ang="0">
                  <a:pos x="16" y="420"/>
                </a:cxn>
                <a:cxn ang="0">
                  <a:pos x="248" y="700"/>
                </a:cxn>
                <a:cxn ang="0">
                  <a:pos x="392" y="716"/>
                </a:cxn>
                <a:cxn ang="0">
                  <a:pos x="648" y="796"/>
                </a:cxn>
                <a:cxn ang="0">
                  <a:pos x="968" y="788"/>
                </a:cxn>
                <a:cxn ang="0">
                  <a:pos x="1272" y="724"/>
                </a:cxn>
                <a:cxn ang="0">
                  <a:pos x="1416" y="660"/>
                </a:cxn>
                <a:cxn ang="0">
                  <a:pos x="1464" y="644"/>
                </a:cxn>
                <a:cxn ang="0">
                  <a:pos x="1552" y="596"/>
                </a:cxn>
                <a:cxn ang="0">
                  <a:pos x="1720" y="532"/>
                </a:cxn>
                <a:cxn ang="0">
                  <a:pos x="1856" y="372"/>
                </a:cxn>
                <a:cxn ang="0">
                  <a:pos x="1816" y="116"/>
                </a:cxn>
                <a:cxn ang="0">
                  <a:pos x="1736" y="92"/>
                </a:cxn>
                <a:cxn ang="0">
                  <a:pos x="1536" y="60"/>
                </a:cxn>
                <a:cxn ang="0">
                  <a:pos x="1312" y="44"/>
                </a:cxn>
                <a:cxn ang="0">
                  <a:pos x="976" y="12"/>
                </a:cxn>
              </a:cxnLst>
              <a:rect l="0" t="0" r="r" b="b"/>
              <a:pathLst>
                <a:path w="1870" h="796">
                  <a:moveTo>
                    <a:pt x="976" y="12"/>
                  </a:moveTo>
                  <a:cubicBezTo>
                    <a:pt x="872" y="15"/>
                    <a:pt x="768" y="15"/>
                    <a:pt x="664" y="20"/>
                  </a:cubicBezTo>
                  <a:cubicBezTo>
                    <a:pt x="563" y="25"/>
                    <a:pt x="462" y="47"/>
                    <a:pt x="360" y="52"/>
                  </a:cubicBezTo>
                  <a:cubicBezTo>
                    <a:pt x="295" y="74"/>
                    <a:pt x="225" y="70"/>
                    <a:pt x="160" y="92"/>
                  </a:cubicBezTo>
                  <a:cubicBezTo>
                    <a:pt x="123" y="104"/>
                    <a:pt x="100" y="128"/>
                    <a:pt x="64" y="140"/>
                  </a:cubicBezTo>
                  <a:cubicBezTo>
                    <a:pt x="52" y="157"/>
                    <a:pt x="34" y="170"/>
                    <a:pt x="24" y="188"/>
                  </a:cubicBezTo>
                  <a:cubicBezTo>
                    <a:pt x="16" y="203"/>
                    <a:pt x="13" y="220"/>
                    <a:pt x="8" y="236"/>
                  </a:cubicBezTo>
                  <a:cubicBezTo>
                    <a:pt x="5" y="244"/>
                    <a:pt x="0" y="260"/>
                    <a:pt x="0" y="260"/>
                  </a:cubicBezTo>
                  <a:cubicBezTo>
                    <a:pt x="4" y="316"/>
                    <a:pt x="4" y="366"/>
                    <a:pt x="16" y="420"/>
                  </a:cubicBezTo>
                  <a:cubicBezTo>
                    <a:pt x="35" y="505"/>
                    <a:pt x="170" y="661"/>
                    <a:pt x="248" y="700"/>
                  </a:cubicBezTo>
                  <a:cubicBezTo>
                    <a:pt x="291" y="722"/>
                    <a:pt x="344" y="713"/>
                    <a:pt x="392" y="716"/>
                  </a:cubicBezTo>
                  <a:cubicBezTo>
                    <a:pt x="478" y="733"/>
                    <a:pt x="561" y="774"/>
                    <a:pt x="648" y="796"/>
                  </a:cubicBezTo>
                  <a:cubicBezTo>
                    <a:pt x="755" y="793"/>
                    <a:pt x="861" y="792"/>
                    <a:pt x="968" y="788"/>
                  </a:cubicBezTo>
                  <a:cubicBezTo>
                    <a:pt x="1070" y="784"/>
                    <a:pt x="1171" y="738"/>
                    <a:pt x="1272" y="724"/>
                  </a:cubicBezTo>
                  <a:cubicBezTo>
                    <a:pt x="1319" y="700"/>
                    <a:pt x="1367" y="680"/>
                    <a:pt x="1416" y="660"/>
                  </a:cubicBezTo>
                  <a:cubicBezTo>
                    <a:pt x="1432" y="654"/>
                    <a:pt x="1450" y="653"/>
                    <a:pt x="1464" y="644"/>
                  </a:cubicBezTo>
                  <a:cubicBezTo>
                    <a:pt x="1503" y="618"/>
                    <a:pt x="1510" y="609"/>
                    <a:pt x="1552" y="596"/>
                  </a:cubicBezTo>
                  <a:cubicBezTo>
                    <a:pt x="1608" y="579"/>
                    <a:pt x="1673" y="572"/>
                    <a:pt x="1720" y="532"/>
                  </a:cubicBezTo>
                  <a:cubicBezTo>
                    <a:pt x="1783" y="478"/>
                    <a:pt x="1811" y="439"/>
                    <a:pt x="1856" y="372"/>
                  </a:cubicBezTo>
                  <a:cubicBezTo>
                    <a:pt x="1854" y="336"/>
                    <a:pt x="1870" y="170"/>
                    <a:pt x="1816" y="116"/>
                  </a:cubicBezTo>
                  <a:cubicBezTo>
                    <a:pt x="1791" y="91"/>
                    <a:pt x="1772" y="98"/>
                    <a:pt x="1736" y="92"/>
                  </a:cubicBezTo>
                  <a:cubicBezTo>
                    <a:pt x="1665" y="80"/>
                    <a:pt x="1609" y="65"/>
                    <a:pt x="1536" y="60"/>
                  </a:cubicBezTo>
                  <a:cubicBezTo>
                    <a:pt x="1469" y="55"/>
                    <a:pt x="1381" y="52"/>
                    <a:pt x="1312" y="44"/>
                  </a:cubicBezTo>
                  <a:cubicBezTo>
                    <a:pt x="1198" y="31"/>
                    <a:pt x="1091" y="0"/>
                    <a:pt x="976" y="12"/>
                  </a:cubicBezTo>
                  <a:close/>
                </a:path>
              </a:pathLst>
            </a:custGeom>
            <a:solidFill>
              <a:srgbClr val="C0C0C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82639" name="Freeform 15"/>
            <p:cNvSpPr>
              <a:spLocks/>
            </p:cNvSpPr>
            <p:nvPr/>
          </p:nvSpPr>
          <p:spPr bwMode="auto">
            <a:xfrm>
              <a:off x="4818" y="1920"/>
              <a:ext cx="785" cy="928"/>
            </a:xfrm>
            <a:custGeom>
              <a:avLst/>
              <a:gdLst/>
              <a:ahLst/>
              <a:cxnLst>
                <a:cxn ang="0">
                  <a:pos x="569" y="48"/>
                </a:cxn>
                <a:cxn ang="0">
                  <a:pos x="441" y="128"/>
                </a:cxn>
                <a:cxn ang="0">
                  <a:pos x="385" y="184"/>
                </a:cxn>
                <a:cxn ang="0">
                  <a:pos x="257" y="312"/>
                </a:cxn>
                <a:cxn ang="0">
                  <a:pos x="233" y="336"/>
                </a:cxn>
                <a:cxn ang="0">
                  <a:pos x="161" y="392"/>
                </a:cxn>
                <a:cxn ang="0">
                  <a:pos x="145" y="416"/>
                </a:cxn>
                <a:cxn ang="0">
                  <a:pos x="89" y="472"/>
                </a:cxn>
                <a:cxn ang="0">
                  <a:pos x="65" y="496"/>
                </a:cxn>
                <a:cxn ang="0">
                  <a:pos x="25" y="600"/>
                </a:cxn>
                <a:cxn ang="0">
                  <a:pos x="1" y="712"/>
                </a:cxn>
                <a:cxn ang="0">
                  <a:pos x="25" y="928"/>
                </a:cxn>
                <a:cxn ang="0">
                  <a:pos x="377" y="824"/>
                </a:cxn>
                <a:cxn ang="0">
                  <a:pos x="489" y="688"/>
                </a:cxn>
                <a:cxn ang="0">
                  <a:pos x="537" y="608"/>
                </a:cxn>
                <a:cxn ang="0">
                  <a:pos x="625" y="488"/>
                </a:cxn>
                <a:cxn ang="0">
                  <a:pos x="713" y="360"/>
                </a:cxn>
                <a:cxn ang="0">
                  <a:pos x="729" y="312"/>
                </a:cxn>
                <a:cxn ang="0">
                  <a:pos x="785" y="184"/>
                </a:cxn>
                <a:cxn ang="0">
                  <a:pos x="777" y="40"/>
                </a:cxn>
                <a:cxn ang="0">
                  <a:pos x="697" y="8"/>
                </a:cxn>
                <a:cxn ang="0">
                  <a:pos x="673" y="0"/>
                </a:cxn>
                <a:cxn ang="0">
                  <a:pos x="609" y="8"/>
                </a:cxn>
                <a:cxn ang="0">
                  <a:pos x="593" y="32"/>
                </a:cxn>
                <a:cxn ang="0">
                  <a:pos x="569" y="48"/>
                </a:cxn>
              </a:cxnLst>
              <a:rect l="0" t="0" r="r" b="b"/>
              <a:pathLst>
                <a:path w="803" h="928">
                  <a:moveTo>
                    <a:pt x="569" y="48"/>
                  </a:moveTo>
                  <a:cubicBezTo>
                    <a:pt x="522" y="72"/>
                    <a:pt x="481" y="94"/>
                    <a:pt x="441" y="128"/>
                  </a:cubicBezTo>
                  <a:cubicBezTo>
                    <a:pt x="421" y="145"/>
                    <a:pt x="385" y="184"/>
                    <a:pt x="385" y="184"/>
                  </a:cubicBezTo>
                  <a:cubicBezTo>
                    <a:pt x="369" y="249"/>
                    <a:pt x="306" y="271"/>
                    <a:pt x="257" y="312"/>
                  </a:cubicBezTo>
                  <a:cubicBezTo>
                    <a:pt x="248" y="319"/>
                    <a:pt x="242" y="329"/>
                    <a:pt x="233" y="336"/>
                  </a:cubicBezTo>
                  <a:cubicBezTo>
                    <a:pt x="210" y="355"/>
                    <a:pt x="185" y="373"/>
                    <a:pt x="161" y="392"/>
                  </a:cubicBezTo>
                  <a:cubicBezTo>
                    <a:pt x="153" y="398"/>
                    <a:pt x="151" y="409"/>
                    <a:pt x="145" y="416"/>
                  </a:cubicBezTo>
                  <a:cubicBezTo>
                    <a:pt x="127" y="436"/>
                    <a:pt x="108" y="453"/>
                    <a:pt x="89" y="472"/>
                  </a:cubicBezTo>
                  <a:cubicBezTo>
                    <a:pt x="81" y="480"/>
                    <a:pt x="65" y="496"/>
                    <a:pt x="65" y="496"/>
                  </a:cubicBezTo>
                  <a:cubicBezTo>
                    <a:pt x="53" y="532"/>
                    <a:pt x="34" y="563"/>
                    <a:pt x="25" y="600"/>
                  </a:cubicBezTo>
                  <a:cubicBezTo>
                    <a:pt x="16" y="637"/>
                    <a:pt x="10" y="675"/>
                    <a:pt x="1" y="712"/>
                  </a:cubicBezTo>
                  <a:cubicBezTo>
                    <a:pt x="6" y="807"/>
                    <a:pt x="0" y="852"/>
                    <a:pt x="25" y="928"/>
                  </a:cubicBezTo>
                  <a:cubicBezTo>
                    <a:pt x="155" y="921"/>
                    <a:pt x="274" y="912"/>
                    <a:pt x="377" y="824"/>
                  </a:cubicBezTo>
                  <a:cubicBezTo>
                    <a:pt x="423" y="785"/>
                    <a:pt x="440" y="721"/>
                    <a:pt x="489" y="688"/>
                  </a:cubicBezTo>
                  <a:cubicBezTo>
                    <a:pt x="500" y="644"/>
                    <a:pt x="519" y="645"/>
                    <a:pt x="537" y="608"/>
                  </a:cubicBezTo>
                  <a:cubicBezTo>
                    <a:pt x="560" y="561"/>
                    <a:pt x="588" y="525"/>
                    <a:pt x="625" y="488"/>
                  </a:cubicBezTo>
                  <a:cubicBezTo>
                    <a:pt x="641" y="439"/>
                    <a:pt x="685" y="402"/>
                    <a:pt x="713" y="360"/>
                  </a:cubicBezTo>
                  <a:cubicBezTo>
                    <a:pt x="722" y="346"/>
                    <a:pt x="724" y="328"/>
                    <a:pt x="729" y="312"/>
                  </a:cubicBezTo>
                  <a:cubicBezTo>
                    <a:pt x="743" y="269"/>
                    <a:pt x="770" y="228"/>
                    <a:pt x="785" y="184"/>
                  </a:cubicBezTo>
                  <a:cubicBezTo>
                    <a:pt x="792" y="131"/>
                    <a:pt x="803" y="93"/>
                    <a:pt x="777" y="40"/>
                  </a:cubicBezTo>
                  <a:cubicBezTo>
                    <a:pt x="773" y="31"/>
                    <a:pt x="710" y="12"/>
                    <a:pt x="697" y="8"/>
                  </a:cubicBezTo>
                  <a:cubicBezTo>
                    <a:pt x="689" y="5"/>
                    <a:pt x="673" y="0"/>
                    <a:pt x="673" y="0"/>
                  </a:cubicBezTo>
                  <a:cubicBezTo>
                    <a:pt x="652" y="3"/>
                    <a:pt x="629" y="0"/>
                    <a:pt x="609" y="8"/>
                  </a:cubicBezTo>
                  <a:cubicBezTo>
                    <a:pt x="600" y="12"/>
                    <a:pt x="601" y="26"/>
                    <a:pt x="593" y="32"/>
                  </a:cubicBezTo>
                  <a:cubicBezTo>
                    <a:pt x="566" y="53"/>
                    <a:pt x="569" y="28"/>
                    <a:pt x="569" y="48"/>
                  </a:cubicBezTo>
                  <a:close/>
                </a:path>
              </a:pathLst>
            </a:custGeom>
            <a:solidFill>
              <a:srgbClr val="C0C0C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grpSp>
          <p:nvGrpSpPr>
            <p:cNvPr id="4" name="Group 16"/>
            <p:cNvGrpSpPr>
              <a:grpSpLocks/>
            </p:cNvGrpSpPr>
            <p:nvPr/>
          </p:nvGrpSpPr>
          <p:grpSpPr bwMode="auto">
            <a:xfrm>
              <a:off x="3598" y="2544"/>
              <a:ext cx="188" cy="144"/>
              <a:chOff x="768" y="3072"/>
              <a:chExt cx="192" cy="144"/>
            </a:xfrm>
          </p:grpSpPr>
          <p:sp>
            <p:nvSpPr>
              <p:cNvPr id="282641" name="AutoShape 17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2642" name="AutoShape 18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2643" name="AutoShape 19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" name="Group 20"/>
            <p:cNvGrpSpPr>
              <a:grpSpLocks/>
            </p:cNvGrpSpPr>
            <p:nvPr/>
          </p:nvGrpSpPr>
          <p:grpSpPr bwMode="auto">
            <a:xfrm>
              <a:off x="3739" y="2016"/>
              <a:ext cx="516" cy="480"/>
              <a:chOff x="576" y="2880"/>
              <a:chExt cx="528" cy="480"/>
            </a:xfrm>
          </p:grpSpPr>
          <p:grpSp>
            <p:nvGrpSpPr>
              <p:cNvPr id="6" name="Group 21"/>
              <p:cNvGrpSpPr>
                <a:grpSpLocks/>
              </p:cNvGrpSpPr>
              <p:nvPr/>
            </p:nvGrpSpPr>
            <p:grpSpPr bwMode="auto">
              <a:xfrm>
                <a:off x="576" y="2880"/>
                <a:ext cx="192" cy="144"/>
                <a:chOff x="768" y="3072"/>
                <a:chExt cx="192" cy="144"/>
              </a:xfrm>
            </p:grpSpPr>
            <p:sp>
              <p:nvSpPr>
                <p:cNvPr id="282646" name="AutoShape 22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647" name="AutoShape 23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648" name="AutoShape 24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7" name="Group 25"/>
              <p:cNvGrpSpPr>
                <a:grpSpLocks/>
              </p:cNvGrpSpPr>
              <p:nvPr/>
            </p:nvGrpSpPr>
            <p:grpSpPr bwMode="auto">
              <a:xfrm rot="-8330457">
                <a:off x="720" y="2928"/>
                <a:ext cx="192" cy="144"/>
                <a:chOff x="768" y="3072"/>
                <a:chExt cx="192" cy="144"/>
              </a:xfrm>
            </p:grpSpPr>
            <p:sp>
              <p:nvSpPr>
                <p:cNvPr id="282650" name="AutoShape 26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651" name="AutoShape 27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652" name="AutoShape 28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8" name="Group 29"/>
              <p:cNvGrpSpPr>
                <a:grpSpLocks/>
              </p:cNvGrpSpPr>
              <p:nvPr/>
            </p:nvGrpSpPr>
            <p:grpSpPr bwMode="auto">
              <a:xfrm>
                <a:off x="672" y="3024"/>
                <a:ext cx="192" cy="144"/>
                <a:chOff x="768" y="3072"/>
                <a:chExt cx="192" cy="144"/>
              </a:xfrm>
            </p:grpSpPr>
            <p:sp>
              <p:nvSpPr>
                <p:cNvPr id="282654" name="AutoShape 30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655" name="AutoShape 31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656" name="AutoShape 32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9" name="Group 33"/>
              <p:cNvGrpSpPr>
                <a:grpSpLocks/>
              </p:cNvGrpSpPr>
              <p:nvPr/>
            </p:nvGrpSpPr>
            <p:grpSpPr bwMode="auto">
              <a:xfrm>
                <a:off x="816" y="3024"/>
                <a:ext cx="192" cy="144"/>
                <a:chOff x="768" y="3072"/>
                <a:chExt cx="192" cy="144"/>
              </a:xfrm>
            </p:grpSpPr>
            <p:sp>
              <p:nvSpPr>
                <p:cNvPr id="282658" name="AutoShape 34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659" name="AutoShape 35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660" name="AutoShape 36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0" name="Group 37"/>
              <p:cNvGrpSpPr>
                <a:grpSpLocks/>
              </p:cNvGrpSpPr>
              <p:nvPr/>
            </p:nvGrpSpPr>
            <p:grpSpPr bwMode="auto">
              <a:xfrm rot="-8330457">
                <a:off x="768" y="3120"/>
                <a:ext cx="192" cy="144"/>
                <a:chOff x="768" y="3072"/>
                <a:chExt cx="192" cy="144"/>
              </a:xfrm>
            </p:grpSpPr>
            <p:sp>
              <p:nvSpPr>
                <p:cNvPr id="282662" name="AutoShape 38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663" name="AutoShape 39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664" name="AutoShape 40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1" name="Group 41"/>
              <p:cNvGrpSpPr>
                <a:grpSpLocks/>
              </p:cNvGrpSpPr>
              <p:nvPr/>
            </p:nvGrpSpPr>
            <p:grpSpPr bwMode="auto">
              <a:xfrm>
                <a:off x="912" y="3120"/>
                <a:ext cx="192" cy="144"/>
                <a:chOff x="768" y="3072"/>
                <a:chExt cx="192" cy="144"/>
              </a:xfrm>
            </p:grpSpPr>
            <p:sp>
              <p:nvSpPr>
                <p:cNvPr id="282666" name="AutoShape 42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667" name="AutoShape 43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668" name="AutoShape 44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2" name="Group 45"/>
              <p:cNvGrpSpPr>
                <a:grpSpLocks/>
              </p:cNvGrpSpPr>
              <p:nvPr/>
            </p:nvGrpSpPr>
            <p:grpSpPr bwMode="auto">
              <a:xfrm>
                <a:off x="864" y="3216"/>
                <a:ext cx="192" cy="144"/>
                <a:chOff x="768" y="3072"/>
                <a:chExt cx="192" cy="144"/>
              </a:xfrm>
            </p:grpSpPr>
            <p:sp>
              <p:nvSpPr>
                <p:cNvPr id="282670" name="AutoShape 46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671" name="AutoShape 47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672" name="AutoShape 48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13" name="Group 49"/>
            <p:cNvGrpSpPr>
              <a:grpSpLocks/>
            </p:cNvGrpSpPr>
            <p:nvPr/>
          </p:nvGrpSpPr>
          <p:grpSpPr bwMode="auto">
            <a:xfrm>
              <a:off x="3739" y="2064"/>
              <a:ext cx="187" cy="144"/>
              <a:chOff x="768" y="3072"/>
              <a:chExt cx="192" cy="144"/>
            </a:xfrm>
          </p:grpSpPr>
          <p:sp>
            <p:nvSpPr>
              <p:cNvPr id="282674" name="AutoShape 50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2675" name="AutoShape 51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2676" name="AutoShape 52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14" name="Group 53"/>
            <p:cNvGrpSpPr>
              <a:grpSpLocks/>
            </p:cNvGrpSpPr>
            <p:nvPr/>
          </p:nvGrpSpPr>
          <p:grpSpPr bwMode="auto">
            <a:xfrm>
              <a:off x="5006" y="1632"/>
              <a:ext cx="188" cy="144"/>
              <a:chOff x="768" y="3072"/>
              <a:chExt cx="192" cy="144"/>
            </a:xfrm>
          </p:grpSpPr>
          <p:sp>
            <p:nvSpPr>
              <p:cNvPr id="282678" name="AutoShape 54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2679" name="AutoShape 55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2680" name="AutoShape 56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15" name="Group 57"/>
            <p:cNvGrpSpPr>
              <a:grpSpLocks/>
            </p:cNvGrpSpPr>
            <p:nvPr/>
          </p:nvGrpSpPr>
          <p:grpSpPr bwMode="auto">
            <a:xfrm rot="-5665660">
              <a:off x="4789" y="1949"/>
              <a:ext cx="528" cy="469"/>
              <a:chOff x="1296" y="2928"/>
              <a:chExt cx="528" cy="480"/>
            </a:xfrm>
          </p:grpSpPr>
          <p:grpSp>
            <p:nvGrpSpPr>
              <p:cNvPr id="16" name="Group 58"/>
              <p:cNvGrpSpPr>
                <a:grpSpLocks/>
              </p:cNvGrpSpPr>
              <p:nvPr/>
            </p:nvGrpSpPr>
            <p:grpSpPr bwMode="auto">
              <a:xfrm>
                <a:off x="1296" y="2928"/>
                <a:ext cx="192" cy="144"/>
                <a:chOff x="768" y="3072"/>
                <a:chExt cx="192" cy="144"/>
              </a:xfrm>
            </p:grpSpPr>
            <p:sp>
              <p:nvSpPr>
                <p:cNvPr id="282683" name="AutoShape 59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684" name="AutoShape 60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685" name="AutoShape 61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7" name="Group 62"/>
              <p:cNvGrpSpPr>
                <a:grpSpLocks/>
              </p:cNvGrpSpPr>
              <p:nvPr/>
            </p:nvGrpSpPr>
            <p:grpSpPr bwMode="auto">
              <a:xfrm rot="-8330457">
                <a:off x="1440" y="2976"/>
                <a:ext cx="192" cy="144"/>
                <a:chOff x="768" y="3072"/>
                <a:chExt cx="192" cy="144"/>
              </a:xfrm>
            </p:grpSpPr>
            <p:sp>
              <p:nvSpPr>
                <p:cNvPr id="282687" name="AutoShape 63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688" name="AutoShape 64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689" name="AutoShape 65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8" name="Group 66"/>
              <p:cNvGrpSpPr>
                <a:grpSpLocks/>
              </p:cNvGrpSpPr>
              <p:nvPr/>
            </p:nvGrpSpPr>
            <p:grpSpPr bwMode="auto">
              <a:xfrm>
                <a:off x="1392" y="3072"/>
                <a:ext cx="192" cy="144"/>
                <a:chOff x="768" y="3072"/>
                <a:chExt cx="192" cy="144"/>
              </a:xfrm>
            </p:grpSpPr>
            <p:sp>
              <p:nvSpPr>
                <p:cNvPr id="282691" name="AutoShape 67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692" name="AutoShape 68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693" name="AutoShape 69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9" name="Group 70"/>
              <p:cNvGrpSpPr>
                <a:grpSpLocks/>
              </p:cNvGrpSpPr>
              <p:nvPr/>
            </p:nvGrpSpPr>
            <p:grpSpPr bwMode="auto">
              <a:xfrm>
                <a:off x="1536" y="3072"/>
                <a:ext cx="192" cy="144"/>
                <a:chOff x="768" y="3072"/>
                <a:chExt cx="192" cy="144"/>
              </a:xfrm>
            </p:grpSpPr>
            <p:sp>
              <p:nvSpPr>
                <p:cNvPr id="282695" name="AutoShape 71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696" name="AutoShape 72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697" name="AutoShape 73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0" name="Group 74"/>
              <p:cNvGrpSpPr>
                <a:grpSpLocks/>
              </p:cNvGrpSpPr>
              <p:nvPr/>
            </p:nvGrpSpPr>
            <p:grpSpPr bwMode="auto">
              <a:xfrm rot="-8330457">
                <a:off x="1488" y="3168"/>
                <a:ext cx="192" cy="144"/>
                <a:chOff x="768" y="3072"/>
                <a:chExt cx="192" cy="144"/>
              </a:xfrm>
            </p:grpSpPr>
            <p:sp>
              <p:nvSpPr>
                <p:cNvPr id="282699" name="AutoShape 75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00" name="AutoShape 76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01" name="AutoShape 77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1" name="Group 78"/>
              <p:cNvGrpSpPr>
                <a:grpSpLocks/>
              </p:cNvGrpSpPr>
              <p:nvPr/>
            </p:nvGrpSpPr>
            <p:grpSpPr bwMode="auto">
              <a:xfrm>
                <a:off x="1632" y="3168"/>
                <a:ext cx="192" cy="144"/>
                <a:chOff x="768" y="3072"/>
                <a:chExt cx="192" cy="144"/>
              </a:xfrm>
            </p:grpSpPr>
            <p:sp>
              <p:nvSpPr>
                <p:cNvPr id="282703" name="AutoShape 79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04" name="AutoShape 80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05" name="AutoShape 81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2" name="Group 82"/>
              <p:cNvGrpSpPr>
                <a:grpSpLocks/>
              </p:cNvGrpSpPr>
              <p:nvPr/>
            </p:nvGrpSpPr>
            <p:grpSpPr bwMode="auto">
              <a:xfrm>
                <a:off x="1584" y="3264"/>
                <a:ext cx="192" cy="144"/>
                <a:chOff x="768" y="3072"/>
                <a:chExt cx="192" cy="144"/>
              </a:xfrm>
            </p:grpSpPr>
            <p:sp>
              <p:nvSpPr>
                <p:cNvPr id="282707" name="AutoShape 83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08" name="AutoShape 84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09" name="AutoShape 85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3" name="Group 86"/>
            <p:cNvGrpSpPr>
              <a:grpSpLocks/>
            </p:cNvGrpSpPr>
            <p:nvPr/>
          </p:nvGrpSpPr>
          <p:grpSpPr bwMode="auto">
            <a:xfrm>
              <a:off x="3692" y="2640"/>
              <a:ext cx="187" cy="144"/>
              <a:chOff x="768" y="3072"/>
              <a:chExt cx="192" cy="144"/>
            </a:xfrm>
          </p:grpSpPr>
          <p:sp>
            <p:nvSpPr>
              <p:cNvPr id="282711" name="AutoShape 87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2712" name="AutoShape 88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2713" name="AutoShape 89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4" name="Group 90"/>
            <p:cNvGrpSpPr>
              <a:grpSpLocks/>
            </p:cNvGrpSpPr>
            <p:nvPr/>
          </p:nvGrpSpPr>
          <p:grpSpPr bwMode="auto">
            <a:xfrm rot="2113300">
              <a:off x="4630" y="1536"/>
              <a:ext cx="447" cy="505"/>
              <a:chOff x="1021" y="3059"/>
              <a:chExt cx="457" cy="505"/>
            </a:xfrm>
          </p:grpSpPr>
          <p:grpSp>
            <p:nvGrpSpPr>
              <p:cNvPr id="25" name="Group 91"/>
              <p:cNvGrpSpPr>
                <a:grpSpLocks/>
              </p:cNvGrpSpPr>
              <p:nvPr/>
            </p:nvGrpSpPr>
            <p:grpSpPr bwMode="auto">
              <a:xfrm rot="-5665660">
                <a:off x="997" y="3396"/>
                <a:ext cx="192" cy="144"/>
                <a:chOff x="768" y="3072"/>
                <a:chExt cx="192" cy="144"/>
              </a:xfrm>
            </p:grpSpPr>
            <p:sp>
              <p:nvSpPr>
                <p:cNvPr id="282716" name="AutoShape 92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17" name="AutoShape 93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18" name="AutoShape 94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6" name="Group 95"/>
              <p:cNvGrpSpPr>
                <a:grpSpLocks/>
              </p:cNvGrpSpPr>
              <p:nvPr/>
            </p:nvGrpSpPr>
            <p:grpSpPr bwMode="auto">
              <a:xfrm rot="-5665660">
                <a:off x="1133" y="3289"/>
                <a:ext cx="192" cy="144"/>
                <a:chOff x="768" y="3072"/>
                <a:chExt cx="192" cy="144"/>
              </a:xfrm>
            </p:grpSpPr>
            <p:sp>
              <p:nvSpPr>
                <p:cNvPr id="282720" name="AutoShape 96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21" name="AutoShape 97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22" name="AutoShape 98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7" name="Group 99"/>
              <p:cNvGrpSpPr>
                <a:grpSpLocks/>
              </p:cNvGrpSpPr>
              <p:nvPr/>
            </p:nvGrpSpPr>
            <p:grpSpPr bwMode="auto">
              <a:xfrm rot="-13996117">
                <a:off x="1221" y="3186"/>
                <a:ext cx="192" cy="144"/>
                <a:chOff x="768" y="3072"/>
                <a:chExt cx="192" cy="144"/>
              </a:xfrm>
            </p:grpSpPr>
            <p:sp>
              <p:nvSpPr>
                <p:cNvPr id="282724" name="AutoShape 100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25" name="AutoShape 101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26" name="AutoShape 102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" name="Group 103"/>
              <p:cNvGrpSpPr>
                <a:grpSpLocks/>
              </p:cNvGrpSpPr>
              <p:nvPr/>
            </p:nvGrpSpPr>
            <p:grpSpPr bwMode="auto">
              <a:xfrm rot="-5665660">
                <a:off x="1310" y="3083"/>
                <a:ext cx="192" cy="144"/>
                <a:chOff x="768" y="3072"/>
                <a:chExt cx="192" cy="144"/>
              </a:xfrm>
            </p:grpSpPr>
            <p:sp>
              <p:nvSpPr>
                <p:cNvPr id="282728" name="AutoShape 104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29" name="AutoShape 105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30" name="AutoShape 106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sp>
          <p:nvSpPr>
            <p:cNvPr id="282731" name="Text Box 107"/>
            <p:cNvSpPr txBox="1">
              <a:spLocks noChangeArrowheads="1"/>
            </p:cNvSpPr>
            <p:nvPr/>
          </p:nvSpPr>
          <p:spPr bwMode="auto">
            <a:xfrm>
              <a:off x="4396" y="2400"/>
              <a:ext cx="42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400" b="1">
                  <a:solidFill>
                    <a:schemeClr val="accent1">
                      <a:lumMod val="75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</a:t>
              </a:r>
              <a:r>
                <a:rPr lang="en-US" sz="2400" b="1" baseline="-25000">
                  <a:solidFill>
                    <a:schemeClr val="accent1">
                      <a:lumMod val="75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2</a:t>
              </a:r>
              <a:endParaRPr lang="en-US" sz="2400" b="1" baseline="-2500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endParaRPr>
            </a:p>
          </p:txBody>
        </p:sp>
        <p:grpSp>
          <p:nvGrpSpPr>
            <p:cNvPr id="29" name="Group 108"/>
            <p:cNvGrpSpPr>
              <a:grpSpLocks/>
            </p:cNvGrpSpPr>
            <p:nvPr/>
          </p:nvGrpSpPr>
          <p:grpSpPr bwMode="auto">
            <a:xfrm rot="3207860">
              <a:off x="4038" y="1566"/>
              <a:ext cx="457" cy="494"/>
              <a:chOff x="1021" y="3059"/>
              <a:chExt cx="457" cy="505"/>
            </a:xfrm>
          </p:grpSpPr>
          <p:grpSp>
            <p:nvGrpSpPr>
              <p:cNvPr id="30" name="Group 109"/>
              <p:cNvGrpSpPr>
                <a:grpSpLocks/>
              </p:cNvGrpSpPr>
              <p:nvPr/>
            </p:nvGrpSpPr>
            <p:grpSpPr bwMode="auto">
              <a:xfrm rot="-5665660">
                <a:off x="997" y="3396"/>
                <a:ext cx="192" cy="144"/>
                <a:chOff x="768" y="3072"/>
                <a:chExt cx="192" cy="144"/>
              </a:xfrm>
            </p:grpSpPr>
            <p:sp>
              <p:nvSpPr>
                <p:cNvPr id="282734" name="AutoShape 110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35" name="AutoShape 111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36" name="AutoShape 112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31" name="Group 113"/>
              <p:cNvGrpSpPr>
                <a:grpSpLocks/>
              </p:cNvGrpSpPr>
              <p:nvPr/>
            </p:nvGrpSpPr>
            <p:grpSpPr bwMode="auto">
              <a:xfrm rot="-5665660">
                <a:off x="1133" y="3289"/>
                <a:ext cx="192" cy="144"/>
                <a:chOff x="768" y="3072"/>
                <a:chExt cx="192" cy="144"/>
              </a:xfrm>
            </p:grpSpPr>
            <p:sp>
              <p:nvSpPr>
                <p:cNvPr id="282738" name="AutoShape 114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39" name="AutoShape 115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40" name="AutoShape 116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624" name="Group 117"/>
              <p:cNvGrpSpPr>
                <a:grpSpLocks/>
              </p:cNvGrpSpPr>
              <p:nvPr/>
            </p:nvGrpSpPr>
            <p:grpSpPr bwMode="auto">
              <a:xfrm rot="-13996117">
                <a:off x="1221" y="3186"/>
                <a:ext cx="192" cy="144"/>
                <a:chOff x="768" y="3072"/>
                <a:chExt cx="192" cy="144"/>
              </a:xfrm>
            </p:grpSpPr>
            <p:sp>
              <p:nvSpPr>
                <p:cNvPr id="282742" name="AutoShape 118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43" name="AutoShape 119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44" name="AutoShape 120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625" name="Group 121"/>
              <p:cNvGrpSpPr>
                <a:grpSpLocks/>
              </p:cNvGrpSpPr>
              <p:nvPr/>
            </p:nvGrpSpPr>
            <p:grpSpPr bwMode="auto">
              <a:xfrm rot="-5665660">
                <a:off x="1310" y="3083"/>
                <a:ext cx="192" cy="144"/>
                <a:chOff x="768" y="3072"/>
                <a:chExt cx="192" cy="144"/>
              </a:xfrm>
            </p:grpSpPr>
            <p:sp>
              <p:nvSpPr>
                <p:cNvPr id="282746" name="AutoShape 122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47" name="AutoShape 123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48" name="AutoShape 124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82628" name="Group 125"/>
            <p:cNvGrpSpPr>
              <a:grpSpLocks/>
            </p:cNvGrpSpPr>
            <p:nvPr/>
          </p:nvGrpSpPr>
          <p:grpSpPr bwMode="auto">
            <a:xfrm>
              <a:off x="3973" y="2016"/>
              <a:ext cx="517" cy="480"/>
              <a:chOff x="576" y="2880"/>
              <a:chExt cx="528" cy="480"/>
            </a:xfrm>
          </p:grpSpPr>
          <p:grpSp>
            <p:nvGrpSpPr>
              <p:cNvPr id="282635" name="Group 126"/>
              <p:cNvGrpSpPr>
                <a:grpSpLocks/>
              </p:cNvGrpSpPr>
              <p:nvPr/>
            </p:nvGrpSpPr>
            <p:grpSpPr bwMode="auto">
              <a:xfrm>
                <a:off x="576" y="2880"/>
                <a:ext cx="192" cy="144"/>
                <a:chOff x="768" y="3072"/>
                <a:chExt cx="192" cy="144"/>
              </a:xfrm>
            </p:grpSpPr>
            <p:sp>
              <p:nvSpPr>
                <p:cNvPr id="282751" name="AutoShape 127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52" name="AutoShape 128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53" name="AutoShape 129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640" name="Group 130"/>
              <p:cNvGrpSpPr>
                <a:grpSpLocks/>
              </p:cNvGrpSpPr>
              <p:nvPr/>
            </p:nvGrpSpPr>
            <p:grpSpPr bwMode="auto">
              <a:xfrm rot="-8330457">
                <a:off x="720" y="2928"/>
                <a:ext cx="192" cy="144"/>
                <a:chOff x="768" y="3072"/>
                <a:chExt cx="192" cy="144"/>
              </a:xfrm>
            </p:grpSpPr>
            <p:sp>
              <p:nvSpPr>
                <p:cNvPr id="282755" name="AutoShape 131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56" name="AutoShape 132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57" name="AutoShape 133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644" name="Group 134"/>
              <p:cNvGrpSpPr>
                <a:grpSpLocks/>
              </p:cNvGrpSpPr>
              <p:nvPr/>
            </p:nvGrpSpPr>
            <p:grpSpPr bwMode="auto">
              <a:xfrm>
                <a:off x="672" y="3024"/>
                <a:ext cx="192" cy="144"/>
                <a:chOff x="768" y="3072"/>
                <a:chExt cx="192" cy="144"/>
              </a:xfrm>
            </p:grpSpPr>
            <p:sp>
              <p:nvSpPr>
                <p:cNvPr id="282759" name="AutoShape 135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60" name="AutoShape 136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61" name="AutoShape 137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645" name="Group 138"/>
              <p:cNvGrpSpPr>
                <a:grpSpLocks/>
              </p:cNvGrpSpPr>
              <p:nvPr/>
            </p:nvGrpSpPr>
            <p:grpSpPr bwMode="auto">
              <a:xfrm>
                <a:off x="816" y="3024"/>
                <a:ext cx="192" cy="144"/>
                <a:chOff x="768" y="3072"/>
                <a:chExt cx="192" cy="144"/>
              </a:xfrm>
            </p:grpSpPr>
            <p:sp>
              <p:nvSpPr>
                <p:cNvPr id="282763" name="AutoShape 139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64" name="AutoShape 140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65" name="AutoShape 141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649" name="Group 142"/>
              <p:cNvGrpSpPr>
                <a:grpSpLocks/>
              </p:cNvGrpSpPr>
              <p:nvPr/>
            </p:nvGrpSpPr>
            <p:grpSpPr bwMode="auto">
              <a:xfrm rot="-8330457">
                <a:off x="768" y="3120"/>
                <a:ext cx="192" cy="144"/>
                <a:chOff x="768" y="3072"/>
                <a:chExt cx="192" cy="144"/>
              </a:xfrm>
            </p:grpSpPr>
            <p:sp>
              <p:nvSpPr>
                <p:cNvPr id="282767" name="AutoShape 143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68" name="AutoShape 144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69" name="AutoShape 145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653" name="Group 146"/>
              <p:cNvGrpSpPr>
                <a:grpSpLocks/>
              </p:cNvGrpSpPr>
              <p:nvPr/>
            </p:nvGrpSpPr>
            <p:grpSpPr bwMode="auto">
              <a:xfrm>
                <a:off x="912" y="3120"/>
                <a:ext cx="192" cy="144"/>
                <a:chOff x="768" y="3072"/>
                <a:chExt cx="192" cy="144"/>
              </a:xfrm>
            </p:grpSpPr>
            <p:sp>
              <p:nvSpPr>
                <p:cNvPr id="282771" name="AutoShape 147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72" name="AutoShape 148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73" name="AutoShape 149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657" name="Group 150"/>
              <p:cNvGrpSpPr>
                <a:grpSpLocks/>
              </p:cNvGrpSpPr>
              <p:nvPr/>
            </p:nvGrpSpPr>
            <p:grpSpPr bwMode="auto">
              <a:xfrm>
                <a:off x="864" y="3216"/>
                <a:ext cx="192" cy="144"/>
                <a:chOff x="768" y="3072"/>
                <a:chExt cx="192" cy="144"/>
              </a:xfrm>
            </p:grpSpPr>
            <p:sp>
              <p:nvSpPr>
                <p:cNvPr id="282775" name="AutoShape 151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76" name="AutoShape 152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77" name="AutoShape 153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82661" name="Group 154"/>
            <p:cNvGrpSpPr>
              <a:grpSpLocks/>
            </p:cNvGrpSpPr>
            <p:nvPr/>
          </p:nvGrpSpPr>
          <p:grpSpPr bwMode="auto">
            <a:xfrm>
              <a:off x="3973" y="1824"/>
              <a:ext cx="517" cy="480"/>
              <a:chOff x="576" y="2880"/>
              <a:chExt cx="528" cy="480"/>
            </a:xfrm>
          </p:grpSpPr>
          <p:grpSp>
            <p:nvGrpSpPr>
              <p:cNvPr id="282665" name="Group 155"/>
              <p:cNvGrpSpPr>
                <a:grpSpLocks/>
              </p:cNvGrpSpPr>
              <p:nvPr/>
            </p:nvGrpSpPr>
            <p:grpSpPr bwMode="auto">
              <a:xfrm>
                <a:off x="576" y="2880"/>
                <a:ext cx="192" cy="144"/>
                <a:chOff x="768" y="3072"/>
                <a:chExt cx="192" cy="144"/>
              </a:xfrm>
            </p:grpSpPr>
            <p:sp>
              <p:nvSpPr>
                <p:cNvPr id="282780" name="AutoShape 156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81" name="AutoShape 157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82" name="AutoShape 158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669" name="Group 159"/>
              <p:cNvGrpSpPr>
                <a:grpSpLocks/>
              </p:cNvGrpSpPr>
              <p:nvPr/>
            </p:nvGrpSpPr>
            <p:grpSpPr bwMode="auto">
              <a:xfrm rot="-8330457">
                <a:off x="720" y="2928"/>
                <a:ext cx="192" cy="144"/>
                <a:chOff x="768" y="3072"/>
                <a:chExt cx="192" cy="144"/>
              </a:xfrm>
            </p:grpSpPr>
            <p:sp>
              <p:nvSpPr>
                <p:cNvPr id="282784" name="AutoShape 160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85" name="AutoShape 161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86" name="AutoShape 162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673" name="Group 163"/>
              <p:cNvGrpSpPr>
                <a:grpSpLocks/>
              </p:cNvGrpSpPr>
              <p:nvPr/>
            </p:nvGrpSpPr>
            <p:grpSpPr bwMode="auto">
              <a:xfrm>
                <a:off x="672" y="3024"/>
                <a:ext cx="192" cy="144"/>
                <a:chOff x="768" y="3072"/>
                <a:chExt cx="192" cy="144"/>
              </a:xfrm>
            </p:grpSpPr>
            <p:sp>
              <p:nvSpPr>
                <p:cNvPr id="282788" name="AutoShape 164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89" name="AutoShape 165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90" name="AutoShape 166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677" name="Group 167"/>
              <p:cNvGrpSpPr>
                <a:grpSpLocks/>
              </p:cNvGrpSpPr>
              <p:nvPr/>
            </p:nvGrpSpPr>
            <p:grpSpPr bwMode="auto">
              <a:xfrm>
                <a:off x="816" y="3024"/>
                <a:ext cx="192" cy="144"/>
                <a:chOff x="768" y="3072"/>
                <a:chExt cx="192" cy="144"/>
              </a:xfrm>
            </p:grpSpPr>
            <p:sp>
              <p:nvSpPr>
                <p:cNvPr id="282792" name="AutoShape 168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93" name="AutoShape 169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94" name="AutoShape 170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681" name="Group 171"/>
              <p:cNvGrpSpPr>
                <a:grpSpLocks/>
              </p:cNvGrpSpPr>
              <p:nvPr/>
            </p:nvGrpSpPr>
            <p:grpSpPr bwMode="auto">
              <a:xfrm rot="-8330457">
                <a:off x="768" y="3120"/>
                <a:ext cx="192" cy="144"/>
                <a:chOff x="768" y="3072"/>
                <a:chExt cx="192" cy="144"/>
              </a:xfrm>
            </p:grpSpPr>
            <p:sp>
              <p:nvSpPr>
                <p:cNvPr id="282796" name="AutoShape 172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97" name="AutoShape 173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798" name="AutoShape 174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682" name="Group 175"/>
              <p:cNvGrpSpPr>
                <a:grpSpLocks/>
              </p:cNvGrpSpPr>
              <p:nvPr/>
            </p:nvGrpSpPr>
            <p:grpSpPr bwMode="auto">
              <a:xfrm>
                <a:off x="912" y="3120"/>
                <a:ext cx="192" cy="144"/>
                <a:chOff x="768" y="3072"/>
                <a:chExt cx="192" cy="144"/>
              </a:xfrm>
            </p:grpSpPr>
            <p:sp>
              <p:nvSpPr>
                <p:cNvPr id="282800" name="AutoShape 176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01" name="AutoShape 177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02" name="AutoShape 178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686" name="Group 179"/>
              <p:cNvGrpSpPr>
                <a:grpSpLocks/>
              </p:cNvGrpSpPr>
              <p:nvPr/>
            </p:nvGrpSpPr>
            <p:grpSpPr bwMode="auto">
              <a:xfrm>
                <a:off x="864" y="3216"/>
                <a:ext cx="192" cy="144"/>
                <a:chOff x="768" y="3072"/>
                <a:chExt cx="192" cy="144"/>
              </a:xfrm>
            </p:grpSpPr>
            <p:sp>
              <p:nvSpPr>
                <p:cNvPr id="282804" name="AutoShape 180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05" name="AutoShape 181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06" name="AutoShape 182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82690" name="Group 183"/>
            <p:cNvGrpSpPr>
              <a:grpSpLocks/>
            </p:cNvGrpSpPr>
            <p:nvPr/>
          </p:nvGrpSpPr>
          <p:grpSpPr bwMode="auto">
            <a:xfrm>
              <a:off x="4255" y="1920"/>
              <a:ext cx="516" cy="432"/>
              <a:chOff x="576" y="2880"/>
              <a:chExt cx="528" cy="480"/>
            </a:xfrm>
          </p:grpSpPr>
          <p:grpSp>
            <p:nvGrpSpPr>
              <p:cNvPr id="282694" name="Group 184"/>
              <p:cNvGrpSpPr>
                <a:grpSpLocks/>
              </p:cNvGrpSpPr>
              <p:nvPr/>
            </p:nvGrpSpPr>
            <p:grpSpPr bwMode="auto">
              <a:xfrm>
                <a:off x="576" y="2880"/>
                <a:ext cx="192" cy="144"/>
                <a:chOff x="768" y="3072"/>
                <a:chExt cx="192" cy="144"/>
              </a:xfrm>
            </p:grpSpPr>
            <p:sp>
              <p:nvSpPr>
                <p:cNvPr id="282809" name="AutoShape 185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10" name="AutoShape 186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11" name="AutoShape 187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698" name="Group 188"/>
              <p:cNvGrpSpPr>
                <a:grpSpLocks/>
              </p:cNvGrpSpPr>
              <p:nvPr/>
            </p:nvGrpSpPr>
            <p:grpSpPr bwMode="auto">
              <a:xfrm rot="-8330457">
                <a:off x="720" y="2928"/>
                <a:ext cx="192" cy="144"/>
                <a:chOff x="768" y="3072"/>
                <a:chExt cx="192" cy="144"/>
              </a:xfrm>
            </p:grpSpPr>
            <p:sp>
              <p:nvSpPr>
                <p:cNvPr id="282813" name="AutoShape 189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14" name="AutoShape 190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15" name="AutoShape 191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702" name="Group 192"/>
              <p:cNvGrpSpPr>
                <a:grpSpLocks/>
              </p:cNvGrpSpPr>
              <p:nvPr/>
            </p:nvGrpSpPr>
            <p:grpSpPr bwMode="auto">
              <a:xfrm>
                <a:off x="672" y="3024"/>
                <a:ext cx="192" cy="144"/>
                <a:chOff x="768" y="3072"/>
                <a:chExt cx="192" cy="144"/>
              </a:xfrm>
            </p:grpSpPr>
            <p:sp>
              <p:nvSpPr>
                <p:cNvPr id="282817" name="AutoShape 193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18" name="AutoShape 194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19" name="AutoShape 195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706" name="Group 196"/>
              <p:cNvGrpSpPr>
                <a:grpSpLocks/>
              </p:cNvGrpSpPr>
              <p:nvPr/>
            </p:nvGrpSpPr>
            <p:grpSpPr bwMode="auto">
              <a:xfrm>
                <a:off x="816" y="3024"/>
                <a:ext cx="192" cy="144"/>
                <a:chOff x="768" y="3072"/>
                <a:chExt cx="192" cy="144"/>
              </a:xfrm>
            </p:grpSpPr>
            <p:sp>
              <p:nvSpPr>
                <p:cNvPr id="282821" name="AutoShape 197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22" name="AutoShape 198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23" name="AutoShape 199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710" name="Group 200"/>
              <p:cNvGrpSpPr>
                <a:grpSpLocks/>
              </p:cNvGrpSpPr>
              <p:nvPr/>
            </p:nvGrpSpPr>
            <p:grpSpPr bwMode="auto">
              <a:xfrm rot="-8330457">
                <a:off x="768" y="3120"/>
                <a:ext cx="192" cy="144"/>
                <a:chOff x="768" y="3072"/>
                <a:chExt cx="192" cy="144"/>
              </a:xfrm>
            </p:grpSpPr>
            <p:sp>
              <p:nvSpPr>
                <p:cNvPr id="282825" name="AutoShape 201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26" name="AutoShape 202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27" name="AutoShape 203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714" name="Group 204"/>
              <p:cNvGrpSpPr>
                <a:grpSpLocks/>
              </p:cNvGrpSpPr>
              <p:nvPr/>
            </p:nvGrpSpPr>
            <p:grpSpPr bwMode="auto">
              <a:xfrm>
                <a:off x="912" y="3120"/>
                <a:ext cx="192" cy="144"/>
                <a:chOff x="768" y="3072"/>
                <a:chExt cx="192" cy="144"/>
              </a:xfrm>
            </p:grpSpPr>
            <p:sp>
              <p:nvSpPr>
                <p:cNvPr id="282829" name="AutoShape 205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30" name="AutoShape 206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31" name="AutoShape 207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715" name="Group 208"/>
              <p:cNvGrpSpPr>
                <a:grpSpLocks/>
              </p:cNvGrpSpPr>
              <p:nvPr/>
            </p:nvGrpSpPr>
            <p:grpSpPr bwMode="auto">
              <a:xfrm>
                <a:off x="864" y="3216"/>
                <a:ext cx="192" cy="144"/>
                <a:chOff x="768" y="3072"/>
                <a:chExt cx="192" cy="144"/>
              </a:xfrm>
            </p:grpSpPr>
            <p:sp>
              <p:nvSpPr>
                <p:cNvPr id="282833" name="AutoShape 209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34" name="AutoShape 210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35" name="AutoShape 211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82719" name="Group 212"/>
            <p:cNvGrpSpPr>
              <a:grpSpLocks/>
            </p:cNvGrpSpPr>
            <p:nvPr/>
          </p:nvGrpSpPr>
          <p:grpSpPr bwMode="auto">
            <a:xfrm rot="-5665660">
              <a:off x="4695" y="1805"/>
              <a:ext cx="528" cy="470"/>
              <a:chOff x="1296" y="2928"/>
              <a:chExt cx="528" cy="480"/>
            </a:xfrm>
          </p:grpSpPr>
          <p:grpSp>
            <p:nvGrpSpPr>
              <p:cNvPr id="282723" name="Group 213"/>
              <p:cNvGrpSpPr>
                <a:grpSpLocks/>
              </p:cNvGrpSpPr>
              <p:nvPr/>
            </p:nvGrpSpPr>
            <p:grpSpPr bwMode="auto">
              <a:xfrm>
                <a:off x="1296" y="2928"/>
                <a:ext cx="192" cy="144"/>
                <a:chOff x="768" y="3072"/>
                <a:chExt cx="192" cy="144"/>
              </a:xfrm>
            </p:grpSpPr>
            <p:sp>
              <p:nvSpPr>
                <p:cNvPr id="282838" name="AutoShape 214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39" name="AutoShape 215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40" name="AutoShape 216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727" name="Group 217"/>
              <p:cNvGrpSpPr>
                <a:grpSpLocks/>
              </p:cNvGrpSpPr>
              <p:nvPr/>
            </p:nvGrpSpPr>
            <p:grpSpPr bwMode="auto">
              <a:xfrm rot="-8330457">
                <a:off x="1440" y="2976"/>
                <a:ext cx="192" cy="144"/>
                <a:chOff x="768" y="3072"/>
                <a:chExt cx="192" cy="144"/>
              </a:xfrm>
            </p:grpSpPr>
            <p:sp>
              <p:nvSpPr>
                <p:cNvPr id="282842" name="AutoShape 218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43" name="AutoShape 219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44" name="AutoShape 220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732" name="Group 221"/>
              <p:cNvGrpSpPr>
                <a:grpSpLocks/>
              </p:cNvGrpSpPr>
              <p:nvPr/>
            </p:nvGrpSpPr>
            <p:grpSpPr bwMode="auto">
              <a:xfrm>
                <a:off x="1392" y="3072"/>
                <a:ext cx="192" cy="144"/>
                <a:chOff x="768" y="3072"/>
                <a:chExt cx="192" cy="144"/>
              </a:xfrm>
            </p:grpSpPr>
            <p:sp>
              <p:nvSpPr>
                <p:cNvPr id="282846" name="AutoShape 222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47" name="AutoShape 223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48" name="AutoShape 224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733" name="Group 225"/>
              <p:cNvGrpSpPr>
                <a:grpSpLocks/>
              </p:cNvGrpSpPr>
              <p:nvPr/>
            </p:nvGrpSpPr>
            <p:grpSpPr bwMode="auto">
              <a:xfrm>
                <a:off x="1536" y="3072"/>
                <a:ext cx="192" cy="144"/>
                <a:chOff x="768" y="3072"/>
                <a:chExt cx="192" cy="144"/>
              </a:xfrm>
            </p:grpSpPr>
            <p:sp>
              <p:nvSpPr>
                <p:cNvPr id="282850" name="AutoShape 226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51" name="AutoShape 227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52" name="AutoShape 228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737" name="Group 229"/>
              <p:cNvGrpSpPr>
                <a:grpSpLocks/>
              </p:cNvGrpSpPr>
              <p:nvPr/>
            </p:nvGrpSpPr>
            <p:grpSpPr bwMode="auto">
              <a:xfrm rot="-8330457">
                <a:off x="1488" y="3168"/>
                <a:ext cx="192" cy="144"/>
                <a:chOff x="768" y="3072"/>
                <a:chExt cx="192" cy="144"/>
              </a:xfrm>
            </p:grpSpPr>
            <p:sp>
              <p:nvSpPr>
                <p:cNvPr id="282854" name="AutoShape 230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55" name="AutoShape 231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56" name="AutoShape 232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741" name="Group 233"/>
              <p:cNvGrpSpPr>
                <a:grpSpLocks/>
              </p:cNvGrpSpPr>
              <p:nvPr/>
            </p:nvGrpSpPr>
            <p:grpSpPr bwMode="auto">
              <a:xfrm>
                <a:off x="1632" y="3168"/>
                <a:ext cx="192" cy="144"/>
                <a:chOff x="768" y="3072"/>
                <a:chExt cx="192" cy="144"/>
              </a:xfrm>
            </p:grpSpPr>
            <p:sp>
              <p:nvSpPr>
                <p:cNvPr id="282858" name="AutoShape 234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59" name="AutoShape 235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60" name="AutoShape 236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745" name="Group 237"/>
              <p:cNvGrpSpPr>
                <a:grpSpLocks/>
              </p:cNvGrpSpPr>
              <p:nvPr/>
            </p:nvGrpSpPr>
            <p:grpSpPr bwMode="auto">
              <a:xfrm>
                <a:off x="1584" y="3264"/>
                <a:ext cx="192" cy="144"/>
                <a:chOff x="768" y="3072"/>
                <a:chExt cx="192" cy="144"/>
              </a:xfrm>
            </p:grpSpPr>
            <p:sp>
              <p:nvSpPr>
                <p:cNvPr id="282862" name="AutoShape 238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63" name="AutoShape 239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64" name="AutoShape 240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82749" name="Group 241"/>
            <p:cNvGrpSpPr>
              <a:grpSpLocks/>
            </p:cNvGrpSpPr>
            <p:nvPr/>
          </p:nvGrpSpPr>
          <p:grpSpPr bwMode="auto">
            <a:xfrm rot="10513696">
              <a:off x="3504" y="2400"/>
              <a:ext cx="516" cy="480"/>
              <a:chOff x="576" y="2880"/>
              <a:chExt cx="528" cy="480"/>
            </a:xfrm>
          </p:grpSpPr>
          <p:grpSp>
            <p:nvGrpSpPr>
              <p:cNvPr id="282750" name="Group 242"/>
              <p:cNvGrpSpPr>
                <a:grpSpLocks/>
              </p:cNvGrpSpPr>
              <p:nvPr/>
            </p:nvGrpSpPr>
            <p:grpSpPr bwMode="auto">
              <a:xfrm>
                <a:off x="576" y="2880"/>
                <a:ext cx="192" cy="144"/>
                <a:chOff x="768" y="3072"/>
                <a:chExt cx="192" cy="144"/>
              </a:xfrm>
            </p:grpSpPr>
            <p:sp>
              <p:nvSpPr>
                <p:cNvPr id="282867" name="AutoShape 243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68" name="AutoShape 244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69" name="AutoShape 245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754" name="Group 246"/>
              <p:cNvGrpSpPr>
                <a:grpSpLocks/>
              </p:cNvGrpSpPr>
              <p:nvPr/>
            </p:nvGrpSpPr>
            <p:grpSpPr bwMode="auto">
              <a:xfrm rot="-8330457">
                <a:off x="720" y="2928"/>
                <a:ext cx="192" cy="144"/>
                <a:chOff x="768" y="3072"/>
                <a:chExt cx="192" cy="144"/>
              </a:xfrm>
            </p:grpSpPr>
            <p:sp>
              <p:nvSpPr>
                <p:cNvPr id="282871" name="AutoShape 247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72" name="AutoShape 248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73" name="AutoShape 249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758" name="Group 250"/>
              <p:cNvGrpSpPr>
                <a:grpSpLocks/>
              </p:cNvGrpSpPr>
              <p:nvPr/>
            </p:nvGrpSpPr>
            <p:grpSpPr bwMode="auto">
              <a:xfrm>
                <a:off x="672" y="3024"/>
                <a:ext cx="192" cy="144"/>
                <a:chOff x="768" y="3072"/>
                <a:chExt cx="192" cy="144"/>
              </a:xfrm>
            </p:grpSpPr>
            <p:sp>
              <p:nvSpPr>
                <p:cNvPr id="282875" name="AutoShape 251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76" name="AutoShape 252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77" name="AutoShape 253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762" name="Group 254"/>
              <p:cNvGrpSpPr>
                <a:grpSpLocks/>
              </p:cNvGrpSpPr>
              <p:nvPr/>
            </p:nvGrpSpPr>
            <p:grpSpPr bwMode="auto">
              <a:xfrm>
                <a:off x="816" y="3024"/>
                <a:ext cx="192" cy="144"/>
                <a:chOff x="768" y="3072"/>
                <a:chExt cx="192" cy="144"/>
              </a:xfrm>
            </p:grpSpPr>
            <p:sp>
              <p:nvSpPr>
                <p:cNvPr id="282879" name="AutoShape 255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80" name="AutoShape 256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81" name="AutoShape 257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766" name="Group 258"/>
              <p:cNvGrpSpPr>
                <a:grpSpLocks/>
              </p:cNvGrpSpPr>
              <p:nvPr/>
            </p:nvGrpSpPr>
            <p:grpSpPr bwMode="auto">
              <a:xfrm rot="-8330457">
                <a:off x="768" y="3120"/>
                <a:ext cx="192" cy="144"/>
                <a:chOff x="768" y="3072"/>
                <a:chExt cx="192" cy="144"/>
              </a:xfrm>
            </p:grpSpPr>
            <p:sp>
              <p:nvSpPr>
                <p:cNvPr id="282883" name="AutoShape 259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84" name="AutoShape 260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85" name="AutoShape 261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770" name="Group 262"/>
              <p:cNvGrpSpPr>
                <a:grpSpLocks/>
              </p:cNvGrpSpPr>
              <p:nvPr/>
            </p:nvGrpSpPr>
            <p:grpSpPr bwMode="auto">
              <a:xfrm>
                <a:off x="912" y="3120"/>
                <a:ext cx="192" cy="144"/>
                <a:chOff x="768" y="3072"/>
                <a:chExt cx="192" cy="144"/>
              </a:xfrm>
            </p:grpSpPr>
            <p:sp>
              <p:nvSpPr>
                <p:cNvPr id="282887" name="AutoShape 263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88" name="AutoShape 264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89" name="AutoShape 265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774" name="Group 266"/>
              <p:cNvGrpSpPr>
                <a:grpSpLocks/>
              </p:cNvGrpSpPr>
              <p:nvPr/>
            </p:nvGrpSpPr>
            <p:grpSpPr bwMode="auto">
              <a:xfrm>
                <a:off x="864" y="3216"/>
                <a:ext cx="192" cy="144"/>
                <a:chOff x="768" y="3072"/>
                <a:chExt cx="192" cy="144"/>
              </a:xfrm>
            </p:grpSpPr>
            <p:sp>
              <p:nvSpPr>
                <p:cNvPr id="282891" name="AutoShape 267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92" name="AutoShape 268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93" name="AutoShape 269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82778" name="Group 270"/>
            <p:cNvGrpSpPr>
              <a:grpSpLocks/>
            </p:cNvGrpSpPr>
            <p:nvPr/>
          </p:nvGrpSpPr>
          <p:grpSpPr bwMode="auto">
            <a:xfrm rot="4825554">
              <a:off x="5118" y="2285"/>
              <a:ext cx="528" cy="469"/>
              <a:chOff x="1296" y="2928"/>
              <a:chExt cx="528" cy="480"/>
            </a:xfrm>
          </p:grpSpPr>
          <p:grpSp>
            <p:nvGrpSpPr>
              <p:cNvPr id="282779" name="Group 271"/>
              <p:cNvGrpSpPr>
                <a:grpSpLocks/>
              </p:cNvGrpSpPr>
              <p:nvPr/>
            </p:nvGrpSpPr>
            <p:grpSpPr bwMode="auto">
              <a:xfrm>
                <a:off x="1296" y="2928"/>
                <a:ext cx="192" cy="144"/>
                <a:chOff x="768" y="3072"/>
                <a:chExt cx="192" cy="144"/>
              </a:xfrm>
            </p:grpSpPr>
            <p:sp>
              <p:nvSpPr>
                <p:cNvPr id="282896" name="AutoShape 272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97" name="AutoShape 273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898" name="AutoShape 274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783" name="Group 275"/>
              <p:cNvGrpSpPr>
                <a:grpSpLocks/>
              </p:cNvGrpSpPr>
              <p:nvPr/>
            </p:nvGrpSpPr>
            <p:grpSpPr bwMode="auto">
              <a:xfrm rot="-8330457">
                <a:off x="1440" y="2976"/>
                <a:ext cx="192" cy="144"/>
                <a:chOff x="768" y="3072"/>
                <a:chExt cx="192" cy="144"/>
              </a:xfrm>
            </p:grpSpPr>
            <p:sp>
              <p:nvSpPr>
                <p:cNvPr id="282900" name="AutoShape 276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01" name="AutoShape 277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02" name="AutoShape 278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787" name="Group 279"/>
              <p:cNvGrpSpPr>
                <a:grpSpLocks/>
              </p:cNvGrpSpPr>
              <p:nvPr/>
            </p:nvGrpSpPr>
            <p:grpSpPr bwMode="auto">
              <a:xfrm>
                <a:off x="1392" y="3072"/>
                <a:ext cx="192" cy="144"/>
                <a:chOff x="768" y="3072"/>
                <a:chExt cx="192" cy="144"/>
              </a:xfrm>
            </p:grpSpPr>
            <p:sp>
              <p:nvSpPr>
                <p:cNvPr id="282904" name="AutoShape 280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05" name="AutoShape 281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06" name="AutoShape 282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791" name="Group 283"/>
              <p:cNvGrpSpPr>
                <a:grpSpLocks/>
              </p:cNvGrpSpPr>
              <p:nvPr/>
            </p:nvGrpSpPr>
            <p:grpSpPr bwMode="auto">
              <a:xfrm>
                <a:off x="1536" y="3072"/>
                <a:ext cx="192" cy="144"/>
                <a:chOff x="768" y="3072"/>
                <a:chExt cx="192" cy="144"/>
              </a:xfrm>
            </p:grpSpPr>
            <p:sp>
              <p:nvSpPr>
                <p:cNvPr id="282908" name="AutoShape 284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09" name="AutoShape 285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10" name="AutoShape 286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795" name="Group 287"/>
              <p:cNvGrpSpPr>
                <a:grpSpLocks/>
              </p:cNvGrpSpPr>
              <p:nvPr/>
            </p:nvGrpSpPr>
            <p:grpSpPr bwMode="auto">
              <a:xfrm rot="-8330457">
                <a:off x="1488" y="3168"/>
                <a:ext cx="192" cy="144"/>
                <a:chOff x="768" y="3072"/>
                <a:chExt cx="192" cy="144"/>
              </a:xfrm>
            </p:grpSpPr>
            <p:sp>
              <p:nvSpPr>
                <p:cNvPr id="282912" name="AutoShape 288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13" name="AutoShape 289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14" name="AutoShape 290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799" name="Group 291"/>
              <p:cNvGrpSpPr>
                <a:grpSpLocks/>
              </p:cNvGrpSpPr>
              <p:nvPr/>
            </p:nvGrpSpPr>
            <p:grpSpPr bwMode="auto">
              <a:xfrm>
                <a:off x="1632" y="3168"/>
                <a:ext cx="192" cy="144"/>
                <a:chOff x="768" y="3072"/>
                <a:chExt cx="192" cy="144"/>
              </a:xfrm>
            </p:grpSpPr>
            <p:sp>
              <p:nvSpPr>
                <p:cNvPr id="282916" name="AutoShape 292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17" name="AutoShape 293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18" name="AutoShape 294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803" name="Group 295"/>
              <p:cNvGrpSpPr>
                <a:grpSpLocks/>
              </p:cNvGrpSpPr>
              <p:nvPr/>
            </p:nvGrpSpPr>
            <p:grpSpPr bwMode="auto">
              <a:xfrm>
                <a:off x="1584" y="3264"/>
                <a:ext cx="192" cy="144"/>
                <a:chOff x="768" y="3072"/>
                <a:chExt cx="192" cy="144"/>
              </a:xfrm>
            </p:grpSpPr>
            <p:sp>
              <p:nvSpPr>
                <p:cNvPr id="282920" name="AutoShape 296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21" name="AutoShape 297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22" name="AutoShape 298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82807" name="Group 299"/>
            <p:cNvGrpSpPr>
              <a:grpSpLocks/>
            </p:cNvGrpSpPr>
            <p:nvPr/>
          </p:nvGrpSpPr>
          <p:grpSpPr bwMode="auto">
            <a:xfrm>
              <a:off x="3598" y="1440"/>
              <a:ext cx="516" cy="480"/>
              <a:chOff x="576" y="2880"/>
              <a:chExt cx="528" cy="480"/>
            </a:xfrm>
          </p:grpSpPr>
          <p:grpSp>
            <p:nvGrpSpPr>
              <p:cNvPr id="282808" name="Group 300"/>
              <p:cNvGrpSpPr>
                <a:grpSpLocks/>
              </p:cNvGrpSpPr>
              <p:nvPr/>
            </p:nvGrpSpPr>
            <p:grpSpPr bwMode="auto">
              <a:xfrm>
                <a:off x="576" y="2880"/>
                <a:ext cx="192" cy="144"/>
                <a:chOff x="768" y="3072"/>
                <a:chExt cx="192" cy="144"/>
              </a:xfrm>
            </p:grpSpPr>
            <p:sp>
              <p:nvSpPr>
                <p:cNvPr id="282925" name="AutoShape 301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26" name="AutoShape 302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27" name="AutoShape 303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812" name="Group 304"/>
              <p:cNvGrpSpPr>
                <a:grpSpLocks/>
              </p:cNvGrpSpPr>
              <p:nvPr/>
            </p:nvGrpSpPr>
            <p:grpSpPr bwMode="auto">
              <a:xfrm rot="-8330457">
                <a:off x="720" y="2928"/>
                <a:ext cx="192" cy="144"/>
                <a:chOff x="768" y="3072"/>
                <a:chExt cx="192" cy="144"/>
              </a:xfrm>
            </p:grpSpPr>
            <p:sp>
              <p:nvSpPr>
                <p:cNvPr id="282929" name="AutoShape 305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30" name="AutoShape 306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31" name="AutoShape 307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816" name="Group 308"/>
              <p:cNvGrpSpPr>
                <a:grpSpLocks/>
              </p:cNvGrpSpPr>
              <p:nvPr/>
            </p:nvGrpSpPr>
            <p:grpSpPr bwMode="auto">
              <a:xfrm>
                <a:off x="672" y="3024"/>
                <a:ext cx="192" cy="144"/>
                <a:chOff x="768" y="3072"/>
                <a:chExt cx="192" cy="144"/>
              </a:xfrm>
            </p:grpSpPr>
            <p:sp>
              <p:nvSpPr>
                <p:cNvPr id="282933" name="AutoShape 309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34" name="AutoShape 310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35" name="AutoShape 311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820" name="Group 312"/>
              <p:cNvGrpSpPr>
                <a:grpSpLocks/>
              </p:cNvGrpSpPr>
              <p:nvPr/>
            </p:nvGrpSpPr>
            <p:grpSpPr bwMode="auto">
              <a:xfrm>
                <a:off x="816" y="3024"/>
                <a:ext cx="192" cy="144"/>
                <a:chOff x="768" y="3072"/>
                <a:chExt cx="192" cy="144"/>
              </a:xfrm>
            </p:grpSpPr>
            <p:sp>
              <p:nvSpPr>
                <p:cNvPr id="282937" name="AutoShape 313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38" name="AutoShape 314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39" name="AutoShape 315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824" name="Group 316"/>
              <p:cNvGrpSpPr>
                <a:grpSpLocks/>
              </p:cNvGrpSpPr>
              <p:nvPr/>
            </p:nvGrpSpPr>
            <p:grpSpPr bwMode="auto">
              <a:xfrm rot="-8330457">
                <a:off x="768" y="3120"/>
                <a:ext cx="192" cy="144"/>
                <a:chOff x="768" y="3072"/>
                <a:chExt cx="192" cy="144"/>
              </a:xfrm>
            </p:grpSpPr>
            <p:sp>
              <p:nvSpPr>
                <p:cNvPr id="282941" name="AutoShape 317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42" name="AutoShape 318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43" name="AutoShape 319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828" name="Group 320"/>
              <p:cNvGrpSpPr>
                <a:grpSpLocks/>
              </p:cNvGrpSpPr>
              <p:nvPr/>
            </p:nvGrpSpPr>
            <p:grpSpPr bwMode="auto">
              <a:xfrm>
                <a:off x="912" y="3120"/>
                <a:ext cx="192" cy="144"/>
                <a:chOff x="768" y="3072"/>
                <a:chExt cx="192" cy="144"/>
              </a:xfrm>
            </p:grpSpPr>
            <p:sp>
              <p:nvSpPr>
                <p:cNvPr id="282945" name="AutoShape 321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46" name="AutoShape 322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47" name="AutoShape 323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832" name="Group 324"/>
              <p:cNvGrpSpPr>
                <a:grpSpLocks/>
              </p:cNvGrpSpPr>
              <p:nvPr/>
            </p:nvGrpSpPr>
            <p:grpSpPr bwMode="auto">
              <a:xfrm>
                <a:off x="864" y="3216"/>
                <a:ext cx="192" cy="144"/>
                <a:chOff x="768" y="3072"/>
                <a:chExt cx="192" cy="144"/>
              </a:xfrm>
            </p:grpSpPr>
            <p:sp>
              <p:nvSpPr>
                <p:cNvPr id="282949" name="AutoShape 325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50" name="AutoShape 326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51" name="AutoShape 327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82836" name="Group 328"/>
            <p:cNvGrpSpPr>
              <a:grpSpLocks/>
            </p:cNvGrpSpPr>
            <p:nvPr/>
          </p:nvGrpSpPr>
          <p:grpSpPr bwMode="auto">
            <a:xfrm rot="-4885010">
              <a:off x="5071" y="1373"/>
              <a:ext cx="528" cy="469"/>
              <a:chOff x="1296" y="2928"/>
              <a:chExt cx="528" cy="480"/>
            </a:xfrm>
          </p:grpSpPr>
          <p:grpSp>
            <p:nvGrpSpPr>
              <p:cNvPr id="282837" name="Group 329"/>
              <p:cNvGrpSpPr>
                <a:grpSpLocks/>
              </p:cNvGrpSpPr>
              <p:nvPr/>
            </p:nvGrpSpPr>
            <p:grpSpPr bwMode="auto">
              <a:xfrm>
                <a:off x="1296" y="2928"/>
                <a:ext cx="192" cy="144"/>
                <a:chOff x="768" y="3072"/>
                <a:chExt cx="192" cy="144"/>
              </a:xfrm>
            </p:grpSpPr>
            <p:sp>
              <p:nvSpPr>
                <p:cNvPr id="282954" name="AutoShape 330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55" name="AutoShape 331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56" name="AutoShape 332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841" name="Group 333"/>
              <p:cNvGrpSpPr>
                <a:grpSpLocks/>
              </p:cNvGrpSpPr>
              <p:nvPr/>
            </p:nvGrpSpPr>
            <p:grpSpPr bwMode="auto">
              <a:xfrm rot="-8330457">
                <a:off x="1440" y="2976"/>
                <a:ext cx="192" cy="144"/>
                <a:chOff x="768" y="3072"/>
                <a:chExt cx="192" cy="144"/>
              </a:xfrm>
            </p:grpSpPr>
            <p:sp>
              <p:nvSpPr>
                <p:cNvPr id="282958" name="AutoShape 334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59" name="AutoShape 335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60" name="AutoShape 336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845" name="Group 337"/>
              <p:cNvGrpSpPr>
                <a:grpSpLocks/>
              </p:cNvGrpSpPr>
              <p:nvPr/>
            </p:nvGrpSpPr>
            <p:grpSpPr bwMode="auto">
              <a:xfrm>
                <a:off x="1392" y="3072"/>
                <a:ext cx="192" cy="144"/>
                <a:chOff x="768" y="3072"/>
                <a:chExt cx="192" cy="144"/>
              </a:xfrm>
            </p:grpSpPr>
            <p:sp>
              <p:nvSpPr>
                <p:cNvPr id="282962" name="AutoShape 338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63" name="AutoShape 339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64" name="AutoShape 340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849" name="Group 341"/>
              <p:cNvGrpSpPr>
                <a:grpSpLocks/>
              </p:cNvGrpSpPr>
              <p:nvPr/>
            </p:nvGrpSpPr>
            <p:grpSpPr bwMode="auto">
              <a:xfrm>
                <a:off x="1536" y="3072"/>
                <a:ext cx="192" cy="144"/>
                <a:chOff x="768" y="3072"/>
                <a:chExt cx="192" cy="144"/>
              </a:xfrm>
            </p:grpSpPr>
            <p:sp>
              <p:nvSpPr>
                <p:cNvPr id="282966" name="AutoShape 342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67" name="AutoShape 343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68" name="AutoShape 344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853" name="Group 345"/>
              <p:cNvGrpSpPr>
                <a:grpSpLocks/>
              </p:cNvGrpSpPr>
              <p:nvPr/>
            </p:nvGrpSpPr>
            <p:grpSpPr bwMode="auto">
              <a:xfrm rot="-8330457">
                <a:off x="1488" y="3168"/>
                <a:ext cx="192" cy="144"/>
                <a:chOff x="768" y="3072"/>
                <a:chExt cx="192" cy="144"/>
              </a:xfrm>
            </p:grpSpPr>
            <p:sp>
              <p:nvSpPr>
                <p:cNvPr id="282970" name="AutoShape 346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71" name="AutoShape 347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72" name="AutoShape 348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857" name="Group 349"/>
              <p:cNvGrpSpPr>
                <a:grpSpLocks/>
              </p:cNvGrpSpPr>
              <p:nvPr/>
            </p:nvGrpSpPr>
            <p:grpSpPr bwMode="auto">
              <a:xfrm>
                <a:off x="1632" y="3168"/>
                <a:ext cx="192" cy="144"/>
                <a:chOff x="768" y="3072"/>
                <a:chExt cx="192" cy="144"/>
              </a:xfrm>
            </p:grpSpPr>
            <p:sp>
              <p:nvSpPr>
                <p:cNvPr id="282974" name="AutoShape 350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75" name="AutoShape 351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76" name="AutoShape 352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861" name="Group 353"/>
              <p:cNvGrpSpPr>
                <a:grpSpLocks/>
              </p:cNvGrpSpPr>
              <p:nvPr/>
            </p:nvGrpSpPr>
            <p:grpSpPr bwMode="auto">
              <a:xfrm>
                <a:off x="1584" y="3264"/>
                <a:ext cx="192" cy="144"/>
                <a:chOff x="768" y="3072"/>
                <a:chExt cx="192" cy="144"/>
              </a:xfrm>
            </p:grpSpPr>
            <p:sp>
              <p:nvSpPr>
                <p:cNvPr id="282978" name="AutoShape 354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79" name="AutoShape 355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80" name="AutoShape 356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82865" name="Group 357"/>
            <p:cNvGrpSpPr>
              <a:grpSpLocks/>
            </p:cNvGrpSpPr>
            <p:nvPr/>
          </p:nvGrpSpPr>
          <p:grpSpPr bwMode="auto">
            <a:xfrm>
              <a:off x="4537" y="1776"/>
              <a:ext cx="516" cy="480"/>
              <a:chOff x="576" y="2880"/>
              <a:chExt cx="528" cy="480"/>
            </a:xfrm>
          </p:grpSpPr>
          <p:grpSp>
            <p:nvGrpSpPr>
              <p:cNvPr id="282866" name="Group 358"/>
              <p:cNvGrpSpPr>
                <a:grpSpLocks/>
              </p:cNvGrpSpPr>
              <p:nvPr/>
            </p:nvGrpSpPr>
            <p:grpSpPr bwMode="auto">
              <a:xfrm>
                <a:off x="576" y="2880"/>
                <a:ext cx="192" cy="144"/>
                <a:chOff x="768" y="3072"/>
                <a:chExt cx="192" cy="144"/>
              </a:xfrm>
            </p:grpSpPr>
            <p:sp>
              <p:nvSpPr>
                <p:cNvPr id="282983" name="AutoShape 359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84" name="AutoShape 360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85" name="AutoShape 361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870" name="Group 362"/>
              <p:cNvGrpSpPr>
                <a:grpSpLocks/>
              </p:cNvGrpSpPr>
              <p:nvPr/>
            </p:nvGrpSpPr>
            <p:grpSpPr bwMode="auto">
              <a:xfrm rot="-8330457">
                <a:off x="720" y="2928"/>
                <a:ext cx="192" cy="144"/>
                <a:chOff x="768" y="3072"/>
                <a:chExt cx="192" cy="144"/>
              </a:xfrm>
            </p:grpSpPr>
            <p:sp>
              <p:nvSpPr>
                <p:cNvPr id="282987" name="AutoShape 363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88" name="AutoShape 364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89" name="AutoShape 365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874" name="Group 366"/>
              <p:cNvGrpSpPr>
                <a:grpSpLocks/>
              </p:cNvGrpSpPr>
              <p:nvPr/>
            </p:nvGrpSpPr>
            <p:grpSpPr bwMode="auto">
              <a:xfrm>
                <a:off x="672" y="3024"/>
                <a:ext cx="192" cy="144"/>
                <a:chOff x="768" y="3072"/>
                <a:chExt cx="192" cy="144"/>
              </a:xfrm>
            </p:grpSpPr>
            <p:sp>
              <p:nvSpPr>
                <p:cNvPr id="282991" name="AutoShape 367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92" name="AutoShape 368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93" name="AutoShape 369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878" name="Group 370"/>
              <p:cNvGrpSpPr>
                <a:grpSpLocks/>
              </p:cNvGrpSpPr>
              <p:nvPr/>
            </p:nvGrpSpPr>
            <p:grpSpPr bwMode="auto">
              <a:xfrm>
                <a:off x="816" y="3024"/>
                <a:ext cx="192" cy="144"/>
                <a:chOff x="768" y="3072"/>
                <a:chExt cx="192" cy="144"/>
              </a:xfrm>
            </p:grpSpPr>
            <p:sp>
              <p:nvSpPr>
                <p:cNvPr id="282995" name="AutoShape 371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96" name="AutoShape 372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2997" name="AutoShape 373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882" name="Group 374"/>
              <p:cNvGrpSpPr>
                <a:grpSpLocks/>
              </p:cNvGrpSpPr>
              <p:nvPr/>
            </p:nvGrpSpPr>
            <p:grpSpPr bwMode="auto">
              <a:xfrm rot="-8330457">
                <a:off x="768" y="3120"/>
                <a:ext cx="192" cy="144"/>
                <a:chOff x="768" y="3072"/>
                <a:chExt cx="192" cy="144"/>
              </a:xfrm>
            </p:grpSpPr>
            <p:sp>
              <p:nvSpPr>
                <p:cNvPr id="282999" name="AutoShape 375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3000" name="AutoShape 376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3001" name="AutoShape 377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886" name="Group 378"/>
              <p:cNvGrpSpPr>
                <a:grpSpLocks/>
              </p:cNvGrpSpPr>
              <p:nvPr/>
            </p:nvGrpSpPr>
            <p:grpSpPr bwMode="auto">
              <a:xfrm>
                <a:off x="912" y="3120"/>
                <a:ext cx="192" cy="144"/>
                <a:chOff x="768" y="3072"/>
                <a:chExt cx="192" cy="144"/>
              </a:xfrm>
            </p:grpSpPr>
            <p:sp>
              <p:nvSpPr>
                <p:cNvPr id="283003" name="AutoShape 379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3004" name="AutoShape 380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3005" name="AutoShape 381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890" name="Group 382"/>
              <p:cNvGrpSpPr>
                <a:grpSpLocks/>
              </p:cNvGrpSpPr>
              <p:nvPr/>
            </p:nvGrpSpPr>
            <p:grpSpPr bwMode="auto">
              <a:xfrm>
                <a:off x="864" y="3216"/>
                <a:ext cx="192" cy="144"/>
                <a:chOff x="768" y="3072"/>
                <a:chExt cx="192" cy="144"/>
              </a:xfrm>
            </p:grpSpPr>
            <p:sp>
              <p:nvSpPr>
                <p:cNvPr id="283007" name="AutoShape 383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3008" name="AutoShape 384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3009" name="AutoShape 385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82894" name="Group 386"/>
            <p:cNvGrpSpPr>
              <a:grpSpLocks/>
            </p:cNvGrpSpPr>
            <p:nvPr/>
          </p:nvGrpSpPr>
          <p:grpSpPr bwMode="auto">
            <a:xfrm rot="-4885010">
              <a:off x="4273" y="1901"/>
              <a:ext cx="528" cy="469"/>
              <a:chOff x="1296" y="2928"/>
              <a:chExt cx="528" cy="480"/>
            </a:xfrm>
          </p:grpSpPr>
          <p:grpSp>
            <p:nvGrpSpPr>
              <p:cNvPr id="282895" name="Group 387"/>
              <p:cNvGrpSpPr>
                <a:grpSpLocks/>
              </p:cNvGrpSpPr>
              <p:nvPr/>
            </p:nvGrpSpPr>
            <p:grpSpPr bwMode="auto">
              <a:xfrm>
                <a:off x="1296" y="2928"/>
                <a:ext cx="192" cy="144"/>
                <a:chOff x="768" y="3072"/>
                <a:chExt cx="192" cy="144"/>
              </a:xfrm>
            </p:grpSpPr>
            <p:sp>
              <p:nvSpPr>
                <p:cNvPr id="283012" name="AutoShape 388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3013" name="AutoShape 389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3014" name="AutoShape 390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899" name="Group 391"/>
              <p:cNvGrpSpPr>
                <a:grpSpLocks/>
              </p:cNvGrpSpPr>
              <p:nvPr/>
            </p:nvGrpSpPr>
            <p:grpSpPr bwMode="auto">
              <a:xfrm rot="-8330457">
                <a:off x="1440" y="2976"/>
                <a:ext cx="192" cy="144"/>
                <a:chOff x="768" y="3072"/>
                <a:chExt cx="192" cy="144"/>
              </a:xfrm>
            </p:grpSpPr>
            <p:sp>
              <p:nvSpPr>
                <p:cNvPr id="283016" name="AutoShape 392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3017" name="AutoShape 393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3018" name="AutoShape 394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903" name="Group 395"/>
              <p:cNvGrpSpPr>
                <a:grpSpLocks/>
              </p:cNvGrpSpPr>
              <p:nvPr/>
            </p:nvGrpSpPr>
            <p:grpSpPr bwMode="auto">
              <a:xfrm>
                <a:off x="1392" y="3072"/>
                <a:ext cx="192" cy="144"/>
                <a:chOff x="768" y="3072"/>
                <a:chExt cx="192" cy="144"/>
              </a:xfrm>
            </p:grpSpPr>
            <p:sp>
              <p:nvSpPr>
                <p:cNvPr id="283020" name="AutoShape 396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3021" name="AutoShape 397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3022" name="AutoShape 398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907" name="Group 399"/>
              <p:cNvGrpSpPr>
                <a:grpSpLocks/>
              </p:cNvGrpSpPr>
              <p:nvPr/>
            </p:nvGrpSpPr>
            <p:grpSpPr bwMode="auto">
              <a:xfrm>
                <a:off x="1536" y="3072"/>
                <a:ext cx="192" cy="144"/>
                <a:chOff x="768" y="3072"/>
                <a:chExt cx="192" cy="144"/>
              </a:xfrm>
            </p:grpSpPr>
            <p:sp>
              <p:nvSpPr>
                <p:cNvPr id="283024" name="AutoShape 400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3025" name="AutoShape 401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3026" name="AutoShape 402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911" name="Group 403"/>
              <p:cNvGrpSpPr>
                <a:grpSpLocks/>
              </p:cNvGrpSpPr>
              <p:nvPr/>
            </p:nvGrpSpPr>
            <p:grpSpPr bwMode="auto">
              <a:xfrm rot="-8330457">
                <a:off x="1488" y="3168"/>
                <a:ext cx="192" cy="144"/>
                <a:chOff x="768" y="3072"/>
                <a:chExt cx="192" cy="144"/>
              </a:xfrm>
            </p:grpSpPr>
            <p:sp>
              <p:nvSpPr>
                <p:cNvPr id="283028" name="AutoShape 404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3029" name="AutoShape 405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3030" name="AutoShape 406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915" name="Group 407"/>
              <p:cNvGrpSpPr>
                <a:grpSpLocks/>
              </p:cNvGrpSpPr>
              <p:nvPr/>
            </p:nvGrpSpPr>
            <p:grpSpPr bwMode="auto">
              <a:xfrm>
                <a:off x="1632" y="3168"/>
                <a:ext cx="192" cy="144"/>
                <a:chOff x="768" y="3072"/>
                <a:chExt cx="192" cy="144"/>
              </a:xfrm>
            </p:grpSpPr>
            <p:sp>
              <p:nvSpPr>
                <p:cNvPr id="283032" name="AutoShape 408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3033" name="AutoShape 409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3034" name="AutoShape 410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2919" name="Group 411"/>
              <p:cNvGrpSpPr>
                <a:grpSpLocks/>
              </p:cNvGrpSpPr>
              <p:nvPr/>
            </p:nvGrpSpPr>
            <p:grpSpPr bwMode="auto">
              <a:xfrm>
                <a:off x="1584" y="3264"/>
                <a:ext cx="192" cy="144"/>
                <a:chOff x="768" y="3072"/>
                <a:chExt cx="192" cy="144"/>
              </a:xfrm>
            </p:grpSpPr>
            <p:sp>
              <p:nvSpPr>
                <p:cNvPr id="283036" name="AutoShape 412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3037" name="AutoShape 413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3038" name="AutoShape 414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sp>
          <p:nvSpPr>
            <p:cNvPr id="283039" name="Line 415"/>
            <p:cNvSpPr>
              <a:spLocks noChangeShapeType="1"/>
            </p:cNvSpPr>
            <p:nvPr/>
          </p:nvSpPr>
          <p:spPr bwMode="auto">
            <a:xfrm rot="18539769" flipV="1">
              <a:off x="4513" y="2266"/>
              <a:ext cx="336" cy="141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83040" name="Text Box 416"/>
            <p:cNvSpPr txBox="1">
              <a:spLocks noChangeArrowheads="1"/>
            </p:cNvSpPr>
            <p:nvPr/>
          </p:nvSpPr>
          <p:spPr bwMode="auto">
            <a:xfrm>
              <a:off x="4176" y="1296"/>
              <a:ext cx="91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Ag-Sn Alloy</a:t>
              </a:r>
            </a:p>
          </p:txBody>
        </p:sp>
        <p:sp>
          <p:nvSpPr>
            <p:cNvPr id="283041" name="Text Box 417"/>
            <p:cNvSpPr txBox="1">
              <a:spLocks noChangeArrowheads="1"/>
            </p:cNvSpPr>
            <p:nvPr/>
          </p:nvSpPr>
          <p:spPr bwMode="auto">
            <a:xfrm>
              <a:off x="3552" y="2304"/>
              <a:ext cx="59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Ag-Sn Alloy</a:t>
              </a:r>
            </a:p>
          </p:txBody>
        </p:sp>
        <p:sp>
          <p:nvSpPr>
            <p:cNvPr id="283042" name="Text Box 418"/>
            <p:cNvSpPr txBox="1">
              <a:spLocks noChangeArrowheads="1"/>
            </p:cNvSpPr>
            <p:nvPr/>
          </p:nvSpPr>
          <p:spPr bwMode="auto">
            <a:xfrm>
              <a:off x="4896" y="2208"/>
              <a:ext cx="59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Ag-Sn Alloy</a:t>
              </a:r>
            </a:p>
          </p:txBody>
        </p:sp>
      </p:grp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97"/>
          <p:cNvGrpSpPr>
            <a:grpSpLocks/>
          </p:cNvGrpSpPr>
          <p:nvPr/>
        </p:nvGrpSpPr>
        <p:grpSpPr bwMode="auto">
          <a:xfrm>
            <a:off x="1425575" y="1477963"/>
            <a:ext cx="7221538" cy="884237"/>
            <a:chOff x="898" y="931"/>
            <a:chExt cx="4549" cy="557"/>
          </a:xfrm>
        </p:grpSpPr>
        <p:sp>
          <p:nvSpPr>
            <p:cNvPr id="557086" name="Rectangle 30"/>
            <p:cNvSpPr>
              <a:spLocks noChangeArrowheads="1"/>
            </p:cNvSpPr>
            <p:nvPr/>
          </p:nvSpPr>
          <p:spPr bwMode="auto">
            <a:xfrm>
              <a:off x="898" y="931"/>
              <a:ext cx="4549" cy="32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2800" dirty="0"/>
                <a:t>Ag</a:t>
              </a:r>
              <a:r>
                <a:rPr lang="en-US" sz="2800" baseline="-25000" dirty="0"/>
                <a:t>3</a:t>
              </a:r>
              <a:r>
                <a:rPr lang="en-US" sz="2800" dirty="0"/>
                <a:t>Sn + Hg</a:t>
              </a:r>
              <a:r>
                <a:rPr lang="en-US" sz="2800" dirty="0">
                  <a:latin typeface="Times New Roman" pitchFamily="18" charset="0"/>
                </a:rPr>
                <a:t> </a:t>
              </a:r>
              <a:r>
                <a:rPr lang="en-US" sz="2800" dirty="0">
                  <a:latin typeface="Symbol" pitchFamily="18" charset="2"/>
                </a:rPr>
                <a:t>Þ</a:t>
              </a:r>
              <a:r>
                <a:rPr lang="en-US" sz="2800" dirty="0">
                  <a:latin typeface="Times New Roman" pitchFamily="18" charset="0"/>
                </a:rPr>
                <a:t> </a:t>
              </a:r>
              <a:r>
                <a:rPr lang="en-US" sz="2800" dirty="0"/>
                <a:t>Ag</a:t>
              </a:r>
              <a:r>
                <a:rPr lang="en-US" sz="2800" baseline="-25000" dirty="0"/>
                <a:t>3</a:t>
              </a:r>
              <a:r>
                <a:rPr lang="en-US" sz="2800" dirty="0"/>
                <a:t>Sn + Ag</a:t>
              </a:r>
              <a:r>
                <a:rPr lang="en-US" sz="2800" baseline="-25000" dirty="0"/>
                <a:t>2</a:t>
              </a:r>
              <a:r>
                <a:rPr lang="en-US" sz="2800" dirty="0"/>
                <a:t>Hg</a:t>
              </a:r>
              <a:r>
                <a:rPr lang="en-US" sz="2800" baseline="-25000" dirty="0"/>
                <a:t>3</a:t>
              </a:r>
              <a:r>
                <a:rPr lang="en-US" sz="2800" dirty="0"/>
                <a:t> + Sn</a:t>
              </a:r>
              <a:r>
                <a:rPr lang="en-US" sz="2800" baseline="-25000" dirty="0"/>
                <a:t>8</a:t>
              </a:r>
              <a:r>
                <a:rPr lang="en-US" sz="2800" dirty="0"/>
                <a:t>Hg</a:t>
              </a:r>
              <a:r>
                <a:rPr lang="en-US" sz="2400" b="1" dirty="0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557088" name="Rectangle 32"/>
            <p:cNvSpPr>
              <a:spLocks noChangeArrowheads="1"/>
            </p:cNvSpPr>
            <p:nvPr/>
          </p:nvSpPr>
          <p:spPr bwMode="auto">
            <a:xfrm>
              <a:off x="1138" y="1123"/>
              <a:ext cx="22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</a:t>
              </a:r>
            </a:p>
          </p:txBody>
        </p:sp>
        <p:sp>
          <p:nvSpPr>
            <p:cNvPr id="557089" name="Rectangle 33"/>
            <p:cNvSpPr>
              <a:spLocks noChangeArrowheads="1"/>
            </p:cNvSpPr>
            <p:nvPr/>
          </p:nvSpPr>
          <p:spPr bwMode="auto">
            <a:xfrm>
              <a:off x="2674" y="1123"/>
              <a:ext cx="23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</a:t>
              </a:r>
            </a:p>
          </p:txBody>
        </p:sp>
        <p:sp>
          <p:nvSpPr>
            <p:cNvPr id="557090" name="Rectangle 34"/>
            <p:cNvSpPr>
              <a:spLocks noChangeArrowheads="1"/>
            </p:cNvSpPr>
            <p:nvPr/>
          </p:nvSpPr>
          <p:spPr bwMode="auto">
            <a:xfrm>
              <a:off x="3552" y="1123"/>
              <a:ext cx="27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</a:t>
              </a:r>
              <a:r>
                <a:rPr lang="en-US" sz="2000" baseline="-25000">
                  <a:latin typeface="Times New Roman" pitchFamily="18" charset="0"/>
                  <a:sym typeface="Symbol" pitchFamily="18" charset="2"/>
                </a:rPr>
                <a:t>1</a:t>
              </a:r>
            </a:p>
          </p:txBody>
        </p:sp>
        <p:sp>
          <p:nvSpPr>
            <p:cNvPr id="557091" name="Rectangle 35"/>
            <p:cNvSpPr>
              <a:spLocks noChangeArrowheads="1"/>
            </p:cNvSpPr>
            <p:nvPr/>
          </p:nvSpPr>
          <p:spPr bwMode="auto">
            <a:xfrm>
              <a:off x="4512" y="1123"/>
              <a:ext cx="27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</a:t>
              </a:r>
              <a:r>
                <a:rPr lang="en-US" sz="2000" baseline="-25000">
                  <a:latin typeface="Times New Roman" pitchFamily="18" charset="0"/>
                  <a:sym typeface="Symbol" pitchFamily="18" charset="2"/>
                </a:rPr>
                <a:t>2</a:t>
              </a:r>
            </a:p>
          </p:txBody>
        </p:sp>
      </p:grpSp>
      <p:grpSp>
        <p:nvGrpSpPr>
          <p:cNvPr id="3" name="Group 595"/>
          <p:cNvGrpSpPr>
            <a:grpSpLocks/>
          </p:cNvGrpSpPr>
          <p:nvPr/>
        </p:nvGrpSpPr>
        <p:grpSpPr bwMode="auto">
          <a:xfrm>
            <a:off x="76200" y="2711450"/>
            <a:ext cx="8915400" cy="2476500"/>
            <a:chOff x="48" y="1536"/>
            <a:chExt cx="5616" cy="1560"/>
          </a:xfrm>
        </p:grpSpPr>
        <p:grpSp>
          <p:nvGrpSpPr>
            <p:cNvPr id="4" name="Group 4"/>
            <p:cNvGrpSpPr>
              <a:grpSpLocks/>
            </p:cNvGrpSpPr>
            <p:nvPr/>
          </p:nvGrpSpPr>
          <p:grpSpPr bwMode="auto">
            <a:xfrm>
              <a:off x="48" y="1584"/>
              <a:ext cx="1824" cy="1512"/>
              <a:chOff x="3696" y="1440"/>
              <a:chExt cx="1824" cy="1611"/>
            </a:xfrm>
          </p:grpSpPr>
          <p:sp>
            <p:nvSpPr>
              <p:cNvPr id="557061" name="Rectangle 5"/>
              <p:cNvSpPr>
                <a:spLocks noChangeArrowheads="1"/>
              </p:cNvSpPr>
              <p:nvPr/>
            </p:nvSpPr>
            <p:spPr bwMode="auto">
              <a:xfrm>
                <a:off x="3696" y="1440"/>
                <a:ext cx="1824" cy="1584"/>
              </a:xfrm>
              <a:prstGeom prst="rect">
                <a:avLst/>
              </a:prstGeom>
              <a:solidFill>
                <a:srgbClr val="EAEAEA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7062" name="Freeform 6"/>
              <p:cNvSpPr>
                <a:spLocks/>
              </p:cNvSpPr>
              <p:nvPr/>
            </p:nvSpPr>
            <p:spPr bwMode="auto">
              <a:xfrm>
                <a:off x="3858" y="1440"/>
                <a:ext cx="1579" cy="674"/>
              </a:xfrm>
              <a:custGeom>
                <a:avLst/>
                <a:gdLst/>
                <a:ahLst/>
                <a:cxnLst>
                  <a:cxn ang="0">
                    <a:pos x="976" y="12"/>
                  </a:cxn>
                  <a:cxn ang="0">
                    <a:pos x="664" y="20"/>
                  </a:cxn>
                  <a:cxn ang="0">
                    <a:pos x="360" y="52"/>
                  </a:cxn>
                  <a:cxn ang="0">
                    <a:pos x="160" y="92"/>
                  </a:cxn>
                  <a:cxn ang="0">
                    <a:pos x="64" y="140"/>
                  </a:cxn>
                  <a:cxn ang="0">
                    <a:pos x="24" y="188"/>
                  </a:cxn>
                  <a:cxn ang="0">
                    <a:pos x="8" y="236"/>
                  </a:cxn>
                  <a:cxn ang="0">
                    <a:pos x="0" y="260"/>
                  </a:cxn>
                  <a:cxn ang="0">
                    <a:pos x="16" y="420"/>
                  </a:cxn>
                  <a:cxn ang="0">
                    <a:pos x="248" y="700"/>
                  </a:cxn>
                  <a:cxn ang="0">
                    <a:pos x="392" y="716"/>
                  </a:cxn>
                  <a:cxn ang="0">
                    <a:pos x="648" y="796"/>
                  </a:cxn>
                  <a:cxn ang="0">
                    <a:pos x="968" y="788"/>
                  </a:cxn>
                  <a:cxn ang="0">
                    <a:pos x="1272" y="724"/>
                  </a:cxn>
                  <a:cxn ang="0">
                    <a:pos x="1416" y="660"/>
                  </a:cxn>
                  <a:cxn ang="0">
                    <a:pos x="1464" y="644"/>
                  </a:cxn>
                  <a:cxn ang="0">
                    <a:pos x="1552" y="596"/>
                  </a:cxn>
                  <a:cxn ang="0">
                    <a:pos x="1720" y="532"/>
                  </a:cxn>
                  <a:cxn ang="0">
                    <a:pos x="1856" y="372"/>
                  </a:cxn>
                  <a:cxn ang="0">
                    <a:pos x="1816" y="116"/>
                  </a:cxn>
                  <a:cxn ang="0">
                    <a:pos x="1736" y="92"/>
                  </a:cxn>
                  <a:cxn ang="0">
                    <a:pos x="1536" y="60"/>
                  </a:cxn>
                  <a:cxn ang="0">
                    <a:pos x="1312" y="44"/>
                  </a:cxn>
                  <a:cxn ang="0">
                    <a:pos x="976" y="12"/>
                  </a:cxn>
                </a:cxnLst>
                <a:rect l="0" t="0" r="r" b="b"/>
                <a:pathLst>
                  <a:path w="1870" h="796">
                    <a:moveTo>
                      <a:pt x="976" y="12"/>
                    </a:moveTo>
                    <a:cubicBezTo>
                      <a:pt x="872" y="15"/>
                      <a:pt x="768" y="15"/>
                      <a:pt x="664" y="20"/>
                    </a:cubicBezTo>
                    <a:cubicBezTo>
                      <a:pt x="563" y="25"/>
                      <a:pt x="462" y="47"/>
                      <a:pt x="360" y="52"/>
                    </a:cubicBezTo>
                    <a:cubicBezTo>
                      <a:pt x="295" y="74"/>
                      <a:pt x="225" y="70"/>
                      <a:pt x="160" y="92"/>
                    </a:cubicBezTo>
                    <a:cubicBezTo>
                      <a:pt x="123" y="104"/>
                      <a:pt x="100" y="128"/>
                      <a:pt x="64" y="140"/>
                    </a:cubicBezTo>
                    <a:cubicBezTo>
                      <a:pt x="52" y="157"/>
                      <a:pt x="34" y="170"/>
                      <a:pt x="24" y="188"/>
                    </a:cubicBezTo>
                    <a:cubicBezTo>
                      <a:pt x="16" y="203"/>
                      <a:pt x="13" y="220"/>
                      <a:pt x="8" y="236"/>
                    </a:cubicBezTo>
                    <a:cubicBezTo>
                      <a:pt x="5" y="244"/>
                      <a:pt x="0" y="260"/>
                      <a:pt x="0" y="260"/>
                    </a:cubicBezTo>
                    <a:cubicBezTo>
                      <a:pt x="4" y="316"/>
                      <a:pt x="4" y="366"/>
                      <a:pt x="16" y="420"/>
                    </a:cubicBezTo>
                    <a:cubicBezTo>
                      <a:pt x="35" y="505"/>
                      <a:pt x="170" y="661"/>
                      <a:pt x="248" y="700"/>
                    </a:cubicBezTo>
                    <a:cubicBezTo>
                      <a:pt x="291" y="722"/>
                      <a:pt x="344" y="713"/>
                      <a:pt x="392" y="716"/>
                    </a:cubicBezTo>
                    <a:cubicBezTo>
                      <a:pt x="478" y="733"/>
                      <a:pt x="561" y="774"/>
                      <a:pt x="648" y="796"/>
                    </a:cubicBezTo>
                    <a:cubicBezTo>
                      <a:pt x="755" y="793"/>
                      <a:pt x="861" y="792"/>
                      <a:pt x="968" y="788"/>
                    </a:cubicBezTo>
                    <a:cubicBezTo>
                      <a:pt x="1070" y="784"/>
                      <a:pt x="1171" y="738"/>
                      <a:pt x="1272" y="724"/>
                    </a:cubicBezTo>
                    <a:cubicBezTo>
                      <a:pt x="1319" y="700"/>
                      <a:pt x="1367" y="680"/>
                      <a:pt x="1416" y="660"/>
                    </a:cubicBezTo>
                    <a:cubicBezTo>
                      <a:pt x="1432" y="654"/>
                      <a:pt x="1450" y="653"/>
                      <a:pt x="1464" y="644"/>
                    </a:cubicBezTo>
                    <a:cubicBezTo>
                      <a:pt x="1503" y="618"/>
                      <a:pt x="1510" y="609"/>
                      <a:pt x="1552" y="596"/>
                    </a:cubicBezTo>
                    <a:cubicBezTo>
                      <a:pt x="1608" y="579"/>
                      <a:pt x="1673" y="572"/>
                      <a:pt x="1720" y="532"/>
                    </a:cubicBezTo>
                    <a:cubicBezTo>
                      <a:pt x="1783" y="478"/>
                      <a:pt x="1811" y="439"/>
                      <a:pt x="1856" y="372"/>
                    </a:cubicBezTo>
                    <a:cubicBezTo>
                      <a:pt x="1854" y="336"/>
                      <a:pt x="1870" y="170"/>
                      <a:pt x="1816" y="116"/>
                    </a:cubicBezTo>
                    <a:cubicBezTo>
                      <a:pt x="1791" y="91"/>
                      <a:pt x="1772" y="98"/>
                      <a:pt x="1736" y="92"/>
                    </a:cubicBezTo>
                    <a:cubicBezTo>
                      <a:pt x="1665" y="80"/>
                      <a:pt x="1609" y="65"/>
                      <a:pt x="1536" y="60"/>
                    </a:cubicBezTo>
                    <a:cubicBezTo>
                      <a:pt x="1469" y="55"/>
                      <a:pt x="1381" y="52"/>
                      <a:pt x="1312" y="44"/>
                    </a:cubicBezTo>
                    <a:cubicBezTo>
                      <a:pt x="1198" y="31"/>
                      <a:pt x="1091" y="0"/>
                      <a:pt x="976" y="12"/>
                    </a:cubicBezTo>
                    <a:close/>
                  </a:path>
                </a:pathLst>
              </a:custGeom>
              <a:solidFill>
                <a:srgbClr val="C0C0C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7063" name="Freeform 7"/>
              <p:cNvSpPr>
                <a:spLocks/>
              </p:cNvSpPr>
              <p:nvPr/>
            </p:nvSpPr>
            <p:spPr bwMode="auto">
              <a:xfrm>
                <a:off x="3696" y="2334"/>
                <a:ext cx="572" cy="617"/>
              </a:xfrm>
              <a:custGeom>
                <a:avLst/>
                <a:gdLst/>
                <a:ahLst/>
                <a:cxnLst>
                  <a:cxn ang="0">
                    <a:pos x="467" y="208"/>
                  </a:cxn>
                  <a:cxn ang="0">
                    <a:pos x="315" y="120"/>
                  </a:cxn>
                  <a:cxn ang="0">
                    <a:pos x="219" y="16"/>
                  </a:cxn>
                  <a:cxn ang="0">
                    <a:pos x="179" y="0"/>
                  </a:cxn>
                  <a:cxn ang="0">
                    <a:pos x="67" y="32"/>
                  </a:cxn>
                  <a:cxn ang="0">
                    <a:pos x="195" y="480"/>
                  </a:cxn>
                  <a:cxn ang="0">
                    <a:pos x="339" y="632"/>
                  </a:cxn>
                  <a:cxn ang="0">
                    <a:pos x="379" y="688"/>
                  </a:cxn>
                  <a:cxn ang="0">
                    <a:pos x="499" y="728"/>
                  </a:cxn>
                  <a:cxn ang="0">
                    <a:pos x="659" y="720"/>
                  </a:cxn>
                  <a:cxn ang="0">
                    <a:pos x="675" y="696"/>
                  </a:cxn>
                  <a:cxn ang="0">
                    <a:pos x="667" y="528"/>
                  </a:cxn>
                  <a:cxn ang="0">
                    <a:pos x="571" y="312"/>
                  </a:cxn>
                  <a:cxn ang="0">
                    <a:pos x="563" y="288"/>
                  </a:cxn>
                  <a:cxn ang="0">
                    <a:pos x="515" y="256"/>
                  </a:cxn>
                  <a:cxn ang="0">
                    <a:pos x="467" y="208"/>
                  </a:cxn>
                </a:cxnLst>
                <a:rect l="0" t="0" r="r" b="b"/>
                <a:pathLst>
                  <a:path w="677" h="730">
                    <a:moveTo>
                      <a:pt x="467" y="208"/>
                    </a:moveTo>
                    <a:cubicBezTo>
                      <a:pt x="419" y="160"/>
                      <a:pt x="382" y="133"/>
                      <a:pt x="315" y="120"/>
                    </a:cubicBezTo>
                    <a:cubicBezTo>
                      <a:pt x="262" y="93"/>
                      <a:pt x="253" y="70"/>
                      <a:pt x="219" y="16"/>
                    </a:cubicBezTo>
                    <a:cubicBezTo>
                      <a:pt x="211" y="4"/>
                      <a:pt x="192" y="5"/>
                      <a:pt x="179" y="0"/>
                    </a:cubicBezTo>
                    <a:cubicBezTo>
                      <a:pt x="128" y="6"/>
                      <a:pt x="107" y="5"/>
                      <a:pt x="67" y="32"/>
                    </a:cubicBezTo>
                    <a:cubicBezTo>
                      <a:pt x="11" y="201"/>
                      <a:pt x="0" y="431"/>
                      <a:pt x="195" y="480"/>
                    </a:cubicBezTo>
                    <a:cubicBezTo>
                      <a:pt x="251" y="517"/>
                      <a:pt x="296" y="580"/>
                      <a:pt x="339" y="632"/>
                    </a:cubicBezTo>
                    <a:cubicBezTo>
                      <a:pt x="362" y="659"/>
                      <a:pt x="350" y="659"/>
                      <a:pt x="379" y="688"/>
                    </a:cubicBezTo>
                    <a:cubicBezTo>
                      <a:pt x="409" y="718"/>
                      <a:pt x="461" y="715"/>
                      <a:pt x="499" y="728"/>
                    </a:cubicBezTo>
                    <a:cubicBezTo>
                      <a:pt x="552" y="725"/>
                      <a:pt x="606" y="730"/>
                      <a:pt x="659" y="720"/>
                    </a:cubicBezTo>
                    <a:cubicBezTo>
                      <a:pt x="668" y="718"/>
                      <a:pt x="675" y="706"/>
                      <a:pt x="675" y="696"/>
                    </a:cubicBezTo>
                    <a:cubicBezTo>
                      <a:pt x="677" y="640"/>
                      <a:pt x="671" y="584"/>
                      <a:pt x="667" y="528"/>
                    </a:cubicBezTo>
                    <a:cubicBezTo>
                      <a:pt x="661" y="454"/>
                      <a:pt x="623" y="364"/>
                      <a:pt x="571" y="312"/>
                    </a:cubicBezTo>
                    <a:cubicBezTo>
                      <a:pt x="568" y="304"/>
                      <a:pt x="569" y="294"/>
                      <a:pt x="563" y="288"/>
                    </a:cubicBezTo>
                    <a:cubicBezTo>
                      <a:pt x="549" y="274"/>
                      <a:pt x="515" y="256"/>
                      <a:pt x="515" y="256"/>
                    </a:cubicBezTo>
                    <a:cubicBezTo>
                      <a:pt x="500" y="233"/>
                      <a:pt x="485" y="226"/>
                      <a:pt x="467" y="208"/>
                    </a:cubicBezTo>
                    <a:close/>
                  </a:path>
                </a:pathLst>
              </a:custGeom>
              <a:solidFill>
                <a:srgbClr val="C0C0C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7064" name="Freeform 8"/>
              <p:cNvSpPr>
                <a:spLocks/>
              </p:cNvSpPr>
              <p:nvPr/>
            </p:nvSpPr>
            <p:spPr bwMode="auto">
              <a:xfrm>
                <a:off x="4831" y="2212"/>
                <a:ext cx="678" cy="785"/>
              </a:xfrm>
              <a:custGeom>
                <a:avLst/>
                <a:gdLst/>
                <a:ahLst/>
                <a:cxnLst>
                  <a:cxn ang="0">
                    <a:pos x="569" y="48"/>
                  </a:cxn>
                  <a:cxn ang="0">
                    <a:pos x="441" y="128"/>
                  </a:cxn>
                  <a:cxn ang="0">
                    <a:pos x="385" y="184"/>
                  </a:cxn>
                  <a:cxn ang="0">
                    <a:pos x="257" y="312"/>
                  </a:cxn>
                  <a:cxn ang="0">
                    <a:pos x="233" y="336"/>
                  </a:cxn>
                  <a:cxn ang="0">
                    <a:pos x="161" y="392"/>
                  </a:cxn>
                  <a:cxn ang="0">
                    <a:pos x="145" y="416"/>
                  </a:cxn>
                  <a:cxn ang="0">
                    <a:pos x="89" y="472"/>
                  </a:cxn>
                  <a:cxn ang="0">
                    <a:pos x="65" y="496"/>
                  </a:cxn>
                  <a:cxn ang="0">
                    <a:pos x="25" y="600"/>
                  </a:cxn>
                  <a:cxn ang="0">
                    <a:pos x="1" y="712"/>
                  </a:cxn>
                  <a:cxn ang="0">
                    <a:pos x="25" y="928"/>
                  </a:cxn>
                  <a:cxn ang="0">
                    <a:pos x="377" y="824"/>
                  </a:cxn>
                  <a:cxn ang="0">
                    <a:pos x="489" y="688"/>
                  </a:cxn>
                  <a:cxn ang="0">
                    <a:pos x="537" y="608"/>
                  </a:cxn>
                  <a:cxn ang="0">
                    <a:pos x="625" y="488"/>
                  </a:cxn>
                  <a:cxn ang="0">
                    <a:pos x="713" y="360"/>
                  </a:cxn>
                  <a:cxn ang="0">
                    <a:pos x="729" y="312"/>
                  </a:cxn>
                  <a:cxn ang="0">
                    <a:pos x="785" y="184"/>
                  </a:cxn>
                  <a:cxn ang="0">
                    <a:pos x="777" y="40"/>
                  </a:cxn>
                  <a:cxn ang="0">
                    <a:pos x="697" y="8"/>
                  </a:cxn>
                  <a:cxn ang="0">
                    <a:pos x="673" y="0"/>
                  </a:cxn>
                  <a:cxn ang="0">
                    <a:pos x="609" y="8"/>
                  </a:cxn>
                  <a:cxn ang="0">
                    <a:pos x="593" y="32"/>
                  </a:cxn>
                  <a:cxn ang="0">
                    <a:pos x="569" y="48"/>
                  </a:cxn>
                </a:cxnLst>
                <a:rect l="0" t="0" r="r" b="b"/>
                <a:pathLst>
                  <a:path w="803" h="928">
                    <a:moveTo>
                      <a:pt x="569" y="48"/>
                    </a:moveTo>
                    <a:cubicBezTo>
                      <a:pt x="522" y="72"/>
                      <a:pt x="481" y="94"/>
                      <a:pt x="441" y="128"/>
                    </a:cubicBezTo>
                    <a:cubicBezTo>
                      <a:pt x="421" y="145"/>
                      <a:pt x="385" y="184"/>
                      <a:pt x="385" y="184"/>
                    </a:cubicBezTo>
                    <a:cubicBezTo>
                      <a:pt x="369" y="249"/>
                      <a:pt x="306" y="271"/>
                      <a:pt x="257" y="312"/>
                    </a:cubicBezTo>
                    <a:cubicBezTo>
                      <a:pt x="248" y="319"/>
                      <a:pt x="242" y="329"/>
                      <a:pt x="233" y="336"/>
                    </a:cubicBezTo>
                    <a:cubicBezTo>
                      <a:pt x="210" y="355"/>
                      <a:pt x="185" y="373"/>
                      <a:pt x="161" y="392"/>
                    </a:cubicBezTo>
                    <a:cubicBezTo>
                      <a:pt x="153" y="398"/>
                      <a:pt x="151" y="409"/>
                      <a:pt x="145" y="416"/>
                    </a:cubicBezTo>
                    <a:cubicBezTo>
                      <a:pt x="127" y="436"/>
                      <a:pt x="108" y="453"/>
                      <a:pt x="89" y="472"/>
                    </a:cubicBezTo>
                    <a:cubicBezTo>
                      <a:pt x="81" y="480"/>
                      <a:pt x="65" y="496"/>
                      <a:pt x="65" y="496"/>
                    </a:cubicBezTo>
                    <a:cubicBezTo>
                      <a:pt x="53" y="532"/>
                      <a:pt x="34" y="563"/>
                      <a:pt x="25" y="600"/>
                    </a:cubicBezTo>
                    <a:cubicBezTo>
                      <a:pt x="16" y="637"/>
                      <a:pt x="10" y="675"/>
                      <a:pt x="1" y="712"/>
                    </a:cubicBezTo>
                    <a:cubicBezTo>
                      <a:pt x="6" y="807"/>
                      <a:pt x="0" y="852"/>
                      <a:pt x="25" y="928"/>
                    </a:cubicBezTo>
                    <a:cubicBezTo>
                      <a:pt x="155" y="921"/>
                      <a:pt x="274" y="912"/>
                      <a:pt x="377" y="824"/>
                    </a:cubicBezTo>
                    <a:cubicBezTo>
                      <a:pt x="423" y="785"/>
                      <a:pt x="440" y="721"/>
                      <a:pt x="489" y="688"/>
                    </a:cubicBezTo>
                    <a:cubicBezTo>
                      <a:pt x="500" y="644"/>
                      <a:pt x="519" y="645"/>
                      <a:pt x="537" y="608"/>
                    </a:cubicBezTo>
                    <a:cubicBezTo>
                      <a:pt x="560" y="561"/>
                      <a:pt x="588" y="525"/>
                      <a:pt x="625" y="488"/>
                    </a:cubicBezTo>
                    <a:cubicBezTo>
                      <a:pt x="641" y="439"/>
                      <a:pt x="685" y="402"/>
                      <a:pt x="713" y="360"/>
                    </a:cubicBezTo>
                    <a:cubicBezTo>
                      <a:pt x="722" y="346"/>
                      <a:pt x="724" y="328"/>
                      <a:pt x="729" y="312"/>
                    </a:cubicBezTo>
                    <a:cubicBezTo>
                      <a:pt x="743" y="269"/>
                      <a:pt x="770" y="228"/>
                      <a:pt x="785" y="184"/>
                    </a:cubicBezTo>
                    <a:cubicBezTo>
                      <a:pt x="792" y="131"/>
                      <a:pt x="803" y="93"/>
                      <a:pt x="777" y="40"/>
                    </a:cubicBezTo>
                    <a:cubicBezTo>
                      <a:pt x="773" y="31"/>
                      <a:pt x="710" y="12"/>
                      <a:pt x="697" y="8"/>
                    </a:cubicBezTo>
                    <a:cubicBezTo>
                      <a:pt x="689" y="5"/>
                      <a:pt x="673" y="0"/>
                      <a:pt x="673" y="0"/>
                    </a:cubicBezTo>
                    <a:cubicBezTo>
                      <a:pt x="652" y="3"/>
                      <a:pt x="629" y="0"/>
                      <a:pt x="609" y="8"/>
                    </a:cubicBezTo>
                    <a:cubicBezTo>
                      <a:pt x="600" y="12"/>
                      <a:pt x="601" y="26"/>
                      <a:pt x="593" y="32"/>
                    </a:cubicBezTo>
                    <a:cubicBezTo>
                      <a:pt x="566" y="53"/>
                      <a:pt x="569" y="28"/>
                      <a:pt x="569" y="48"/>
                    </a:cubicBezTo>
                    <a:close/>
                  </a:path>
                </a:pathLst>
              </a:custGeom>
              <a:solidFill>
                <a:srgbClr val="C0C0C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7065" name="Text Box 9"/>
              <p:cNvSpPr txBox="1">
                <a:spLocks noChangeArrowheads="1"/>
              </p:cNvSpPr>
              <p:nvPr/>
            </p:nvSpPr>
            <p:spPr bwMode="auto">
              <a:xfrm>
                <a:off x="3736" y="2496"/>
                <a:ext cx="488" cy="3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Ag-Sn Alloy</a:t>
                </a:r>
              </a:p>
            </p:txBody>
          </p:sp>
          <p:sp>
            <p:nvSpPr>
              <p:cNvPr id="557066" name="Text Box 10"/>
              <p:cNvSpPr txBox="1">
                <a:spLocks noChangeArrowheads="1"/>
              </p:cNvSpPr>
              <p:nvPr/>
            </p:nvSpPr>
            <p:spPr bwMode="auto">
              <a:xfrm>
                <a:off x="4912" y="2496"/>
                <a:ext cx="486" cy="3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Ag-Sn Alloy</a:t>
                </a:r>
              </a:p>
            </p:txBody>
          </p:sp>
          <p:sp>
            <p:nvSpPr>
              <p:cNvPr id="557067" name="Text Box 11"/>
              <p:cNvSpPr txBox="1">
                <a:spLocks noChangeArrowheads="1"/>
              </p:cNvSpPr>
              <p:nvPr/>
            </p:nvSpPr>
            <p:spPr bwMode="auto">
              <a:xfrm>
                <a:off x="4264" y="1725"/>
                <a:ext cx="770" cy="2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Ag-Sn Alloy</a:t>
                </a:r>
              </a:p>
            </p:txBody>
          </p:sp>
          <p:sp>
            <p:nvSpPr>
              <p:cNvPr id="557068" name="Text Box 12"/>
              <p:cNvSpPr txBox="1">
                <a:spLocks noChangeArrowheads="1"/>
              </p:cNvSpPr>
              <p:nvPr/>
            </p:nvSpPr>
            <p:spPr bwMode="auto">
              <a:xfrm>
                <a:off x="4264" y="2700"/>
                <a:ext cx="568" cy="3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Mercury (Hg)</a:t>
                </a:r>
              </a:p>
            </p:txBody>
          </p:sp>
          <p:sp>
            <p:nvSpPr>
              <p:cNvPr id="557069" name="Line 13"/>
              <p:cNvSpPr>
                <a:spLocks noChangeShapeType="1"/>
              </p:cNvSpPr>
              <p:nvPr/>
            </p:nvSpPr>
            <p:spPr bwMode="auto">
              <a:xfrm flipV="1">
                <a:off x="4061" y="2415"/>
                <a:ext cx="121" cy="81"/>
              </a:xfrm>
              <a:prstGeom prst="line">
                <a:avLst/>
              </a:prstGeom>
              <a:noFill/>
              <a:ln w="222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7070" name="Line 14"/>
              <p:cNvSpPr>
                <a:spLocks noChangeShapeType="1"/>
              </p:cNvSpPr>
              <p:nvPr/>
            </p:nvSpPr>
            <p:spPr bwMode="auto">
              <a:xfrm flipV="1">
                <a:off x="4223" y="2577"/>
                <a:ext cx="122" cy="81"/>
              </a:xfrm>
              <a:prstGeom prst="line">
                <a:avLst/>
              </a:prstGeom>
              <a:noFill/>
              <a:ln w="222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7071" name="Line 15"/>
              <p:cNvSpPr>
                <a:spLocks noChangeShapeType="1"/>
              </p:cNvSpPr>
              <p:nvPr/>
            </p:nvSpPr>
            <p:spPr bwMode="auto">
              <a:xfrm rot="15632260" flipV="1">
                <a:off x="4853" y="2477"/>
                <a:ext cx="117" cy="81"/>
              </a:xfrm>
              <a:prstGeom prst="line">
                <a:avLst/>
              </a:prstGeom>
              <a:noFill/>
              <a:ln w="222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7072" name="Line 16"/>
              <p:cNvSpPr>
                <a:spLocks noChangeShapeType="1"/>
              </p:cNvSpPr>
              <p:nvPr/>
            </p:nvSpPr>
            <p:spPr bwMode="auto">
              <a:xfrm rot="15632260" flipV="1">
                <a:off x="5016" y="2312"/>
                <a:ext cx="122" cy="81"/>
              </a:xfrm>
              <a:prstGeom prst="line">
                <a:avLst/>
              </a:prstGeom>
              <a:noFill/>
              <a:ln w="222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7073" name="Line 17"/>
              <p:cNvSpPr>
                <a:spLocks noChangeShapeType="1"/>
              </p:cNvSpPr>
              <p:nvPr/>
            </p:nvSpPr>
            <p:spPr bwMode="auto">
              <a:xfrm rot="6714641" flipV="1">
                <a:off x="4350" y="2166"/>
                <a:ext cx="121" cy="33"/>
              </a:xfrm>
              <a:prstGeom prst="line">
                <a:avLst/>
              </a:prstGeom>
              <a:noFill/>
              <a:ln w="222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7074" name="Line 18"/>
              <p:cNvSpPr>
                <a:spLocks noChangeShapeType="1"/>
              </p:cNvSpPr>
              <p:nvPr/>
            </p:nvSpPr>
            <p:spPr bwMode="auto">
              <a:xfrm rot="6714641" flipV="1">
                <a:off x="4633" y="2166"/>
                <a:ext cx="121" cy="34"/>
              </a:xfrm>
              <a:prstGeom prst="line">
                <a:avLst/>
              </a:prstGeom>
              <a:noFill/>
              <a:ln w="222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7075" name="Text Box 19"/>
              <p:cNvSpPr txBox="1">
                <a:spLocks noChangeArrowheads="1"/>
              </p:cNvSpPr>
              <p:nvPr/>
            </p:nvSpPr>
            <p:spPr bwMode="auto">
              <a:xfrm>
                <a:off x="4101" y="2293"/>
                <a:ext cx="325" cy="2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</a:t>
                </a:r>
              </a:p>
            </p:txBody>
          </p:sp>
          <p:sp>
            <p:nvSpPr>
              <p:cNvPr id="557076" name="Text Box 20"/>
              <p:cNvSpPr txBox="1">
                <a:spLocks noChangeArrowheads="1"/>
              </p:cNvSpPr>
              <p:nvPr/>
            </p:nvSpPr>
            <p:spPr bwMode="auto">
              <a:xfrm>
                <a:off x="4800" y="2161"/>
                <a:ext cx="324" cy="2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</a:t>
                </a:r>
              </a:p>
            </p:txBody>
          </p:sp>
          <p:sp>
            <p:nvSpPr>
              <p:cNvPr id="557077" name="Text Box 21"/>
              <p:cNvSpPr txBox="1">
                <a:spLocks noChangeArrowheads="1"/>
              </p:cNvSpPr>
              <p:nvPr/>
            </p:nvSpPr>
            <p:spPr bwMode="auto">
              <a:xfrm>
                <a:off x="4547" y="2211"/>
                <a:ext cx="325" cy="2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</a:t>
                </a:r>
              </a:p>
            </p:txBody>
          </p:sp>
          <p:sp>
            <p:nvSpPr>
              <p:cNvPr id="557078" name="Text Box 22"/>
              <p:cNvSpPr txBox="1">
                <a:spLocks noChangeArrowheads="1"/>
              </p:cNvSpPr>
              <p:nvPr/>
            </p:nvSpPr>
            <p:spPr bwMode="auto">
              <a:xfrm>
                <a:off x="4264" y="2455"/>
                <a:ext cx="324" cy="2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Sn</a:t>
                </a:r>
              </a:p>
            </p:txBody>
          </p:sp>
          <p:sp>
            <p:nvSpPr>
              <p:cNvPr id="557079" name="Rectangle 23"/>
              <p:cNvSpPr>
                <a:spLocks noChangeArrowheads="1"/>
              </p:cNvSpPr>
              <p:nvPr/>
            </p:nvSpPr>
            <p:spPr bwMode="auto">
              <a:xfrm>
                <a:off x="4290" y="2212"/>
                <a:ext cx="248" cy="2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Sn</a:t>
                </a:r>
              </a:p>
            </p:txBody>
          </p:sp>
          <p:sp>
            <p:nvSpPr>
              <p:cNvPr id="557080" name="Rectangle 24"/>
              <p:cNvSpPr>
                <a:spLocks noChangeArrowheads="1"/>
              </p:cNvSpPr>
              <p:nvPr/>
            </p:nvSpPr>
            <p:spPr bwMode="auto">
              <a:xfrm>
                <a:off x="4655" y="2374"/>
                <a:ext cx="248" cy="2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Sn</a:t>
                </a:r>
              </a:p>
            </p:txBody>
          </p:sp>
          <p:sp>
            <p:nvSpPr>
              <p:cNvPr id="557081" name="Line 25"/>
              <p:cNvSpPr>
                <a:spLocks noChangeShapeType="1"/>
              </p:cNvSpPr>
              <p:nvPr/>
            </p:nvSpPr>
            <p:spPr bwMode="auto">
              <a:xfrm flipV="1">
                <a:off x="3888" y="1920"/>
                <a:ext cx="122" cy="81"/>
              </a:xfrm>
              <a:prstGeom prst="line">
                <a:avLst/>
              </a:prstGeom>
              <a:noFill/>
              <a:ln w="222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7082" name="Text Box 26"/>
              <p:cNvSpPr txBox="1">
                <a:spLocks noChangeArrowheads="1"/>
              </p:cNvSpPr>
              <p:nvPr/>
            </p:nvSpPr>
            <p:spPr bwMode="auto">
              <a:xfrm>
                <a:off x="3696" y="1968"/>
                <a:ext cx="324" cy="2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Hg</a:t>
                </a:r>
              </a:p>
            </p:txBody>
          </p:sp>
          <p:sp>
            <p:nvSpPr>
              <p:cNvPr id="557083" name="Text Box 27"/>
              <p:cNvSpPr txBox="1">
                <a:spLocks noChangeArrowheads="1"/>
              </p:cNvSpPr>
              <p:nvPr/>
            </p:nvSpPr>
            <p:spPr bwMode="auto">
              <a:xfrm>
                <a:off x="5185" y="1968"/>
                <a:ext cx="323" cy="2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Hg</a:t>
                </a:r>
              </a:p>
            </p:txBody>
          </p:sp>
          <p:sp>
            <p:nvSpPr>
              <p:cNvPr id="557084" name="Line 28"/>
              <p:cNvSpPr>
                <a:spLocks noChangeShapeType="1"/>
              </p:cNvSpPr>
              <p:nvPr/>
            </p:nvSpPr>
            <p:spPr bwMode="auto">
              <a:xfrm rot="6714641" flipV="1">
                <a:off x="5284" y="2156"/>
                <a:ext cx="121" cy="34"/>
              </a:xfrm>
              <a:prstGeom prst="line">
                <a:avLst/>
              </a:prstGeom>
              <a:noFill/>
              <a:ln w="222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" name="Group 64"/>
            <p:cNvGrpSpPr>
              <a:grpSpLocks/>
            </p:cNvGrpSpPr>
            <p:nvPr/>
          </p:nvGrpSpPr>
          <p:grpSpPr bwMode="auto">
            <a:xfrm>
              <a:off x="2064" y="1584"/>
              <a:ext cx="1728" cy="1488"/>
              <a:chOff x="3456" y="1200"/>
              <a:chExt cx="2160" cy="1872"/>
            </a:xfrm>
          </p:grpSpPr>
          <p:sp>
            <p:nvSpPr>
              <p:cNvPr id="557121" name="Rectangle 65"/>
              <p:cNvSpPr>
                <a:spLocks noChangeArrowheads="1"/>
              </p:cNvSpPr>
              <p:nvPr/>
            </p:nvSpPr>
            <p:spPr bwMode="auto">
              <a:xfrm>
                <a:off x="3456" y="1200"/>
                <a:ext cx="2160" cy="1872"/>
              </a:xfrm>
              <a:prstGeom prst="rect">
                <a:avLst/>
              </a:prstGeom>
              <a:solidFill>
                <a:srgbClr val="EAEAEA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7122" name="Freeform 66"/>
              <p:cNvSpPr>
                <a:spLocks/>
              </p:cNvSpPr>
              <p:nvPr/>
            </p:nvSpPr>
            <p:spPr bwMode="auto">
              <a:xfrm>
                <a:off x="3456" y="2256"/>
                <a:ext cx="677" cy="730"/>
              </a:xfrm>
              <a:custGeom>
                <a:avLst/>
                <a:gdLst/>
                <a:ahLst/>
                <a:cxnLst>
                  <a:cxn ang="0">
                    <a:pos x="467" y="208"/>
                  </a:cxn>
                  <a:cxn ang="0">
                    <a:pos x="315" y="120"/>
                  </a:cxn>
                  <a:cxn ang="0">
                    <a:pos x="219" y="16"/>
                  </a:cxn>
                  <a:cxn ang="0">
                    <a:pos x="179" y="0"/>
                  </a:cxn>
                  <a:cxn ang="0">
                    <a:pos x="67" y="32"/>
                  </a:cxn>
                  <a:cxn ang="0">
                    <a:pos x="195" y="480"/>
                  </a:cxn>
                  <a:cxn ang="0">
                    <a:pos x="339" y="632"/>
                  </a:cxn>
                  <a:cxn ang="0">
                    <a:pos x="379" y="688"/>
                  </a:cxn>
                  <a:cxn ang="0">
                    <a:pos x="499" y="728"/>
                  </a:cxn>
                  <a:cxn ang="0">
                    <a:pos x="659" y="720"/>
                  </a:cxn>
                  <a:cxn ang="0">
                    <a:pos x="675" y="696"/>
                  </a:cxn>
                  <a:cxn ang="0">
                    <a:pos x="667" y="528"/>
                  </a:cxn>
                  <a:cxn ang="0">
                    <a:pos x="571" y="312"/>
                  </a:cxn>
                  <a:cxn ang="0">
                    <a:pos x="563" y="288"/>
                  </a:cxn>
                  <a:cxn ang="0">
                    <a:pos x="515" y="256"/>
                  </a:cxn>
                  <a:cxn ang="0">
                    <a:pos x="467" y="208"/>
                  </a:cxn>
                </a:cxnLst>
                <a:rect l="0" t="0" r="r" b="b"/>
                <a:pathLst>
                  <a:path w="677" h="730">
                    <a:moveTo>
                      <a:pt x="467" y="208"/>
                    </a:moveTo>
                    <a:cubicBezTo>
                      <a:pt x="419" y="160"/>
                      <a:pt x="382" y="133"/>
                      <a:pt x="315" y="120"/>
                    </a:cubicBezTo>
                    <a:cubicBezTo>
                      <a:pt x="262" y="93"/>
                      <a:pt x="253" y="70"/>
                      <a:pt x="219" y="16"/>
                    </a:cubicBezTo>
                    <a:cubicBezTo>
                      <a:pt x="211" y="4"/>
                      <a:pt x="192" y="5"/>
                      <a:pt x="179" y="0"/>
                    </a:cubicBezTo>
                    <a:cubicBezTo>
                      <a:pt x="128" y="6"/>
                      <a:pt x="107" y="5"/>
                      <a:pt x="67" y="32"/>
                    </a:cubicBezTo>
                    <a:cubicBezTo>
                      <a:pt x="11" y="201"/>
                      <a:pt x="0" y="431"/>
                      <a:pt x="195" y="480"/>
                    </a:cubicBezTo>
                    <a:cubicBezTo>
                      <a:pt x="251" y="517"/>
                      <a:pt x="296" y="580"/>
                      <a:pt x="339" y="632"/>
                    </a:cubicBezTo>
                    <a:cubicBezTo>
                      <a:pt x="362" y="659"/>
                      <a:pt x="350" y="659"/>
                      <a:pt x="379" y="688"/>
                    </a:cubicBezTo>
                    <a:cubicBezTo>
                      <a:pt x="409" y="718"/>
                      <a:pt x="461" y="715"/>
                      <a:pt x="499" y="728"/>
                    </a:cubicBezTo>
                    <a:cubicBezTo>
                      <a:pt x="552" y="725"/>
                      <a:pt x="606" y="730"/>
                      <a:pt x="659" y="720"/>
                    </a:cubicBezTo>
                    <a:cubicBezTo>
                      <a:pt x="668" y="718"/>
                      <a:pt x="675" y="706"/>
                      <a:pt x="675" y="696"/>
                    </a:cubicBezTo>
                    <a:cubicBezTo>
                      <a:pt x="677" y="640"/>
                      <a:pt x="671" y="584"/>
                      <a:pt x="667" y="528"/>
                    </a:cubicBezTo>
                    <a:cubicBezTo>
                      <a:pt x="661" y="454"/>
                      <a:pt x="623" y="364"/>
                      <a:pt x="571" y="312"/>
                    </a:cubicBezTo>
                    <a:cubicBezTo>
                      <a:pt x="568" y="304"/>
                      <a:pt x="569" y="294"/>
                      <a:pt x="563" y="288"/>
                    </a:cubicBezTo>
                    <a:cubicBezTo>
                      <a:pt x="549" y="274"/>
                      <a:pt x="515" y="256"/>
                      <a:pt x="515" y="256"/>
                    </a:cubicBezTo>
                    <a:cubicBezTo>
                      <a:pt x="500" y="233"/>
                      <a:pt x="485" y="226"/>
                      <a:pt x="467" y="208"/>
                    </a:cubicBezTo>
                    <a:close/>
                  </a:path>
                </a:pathLst>
              </a:custGeom>
              <a:solidFill>
                <a:srgbClr val="C0C0C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7123" name="Freeform 67"/>
              <p:cNvSpPr>
                <a:spLocks/>
              </p:cNvSpPr>
              <p:nvPr/>
            </p:nvSpPr>
            <p:spPr bwMode="auto">
              <a:xfrm>
                <a:off x="3648" y="1200"/>
                <a:ext cx="1870" cy="796"/>
              </a:xfrm>
              <a:custGeom>
                <a:avLst/>
                <a:gdLst/>
                <a:ahLst/>
                <a:cxnLst>
                  <a:cxn ang="0">
                    <a:pos x="976" y="12"/>
                  </a:cxn>
                  <a:cxn ang="0">
                    <a:pos x="664" y="20"/>
                  </a:cxn>
                  <a:cxn ang="0">
                    <a:pos x="360" y="52"/>
                  </a:cxn>
                  <a:cxn ang="0">
                    <a:pos x="160" y="92"/>
                  </a:cxn>
                  <a:cxn ang="0">
                    <a:pos x="64" y="140"/>
                  </a:cxn>
                  <a:cxn ang="0">
                    <a:pos x="24" y="188"/>
                  </a:cxn>
                  <a:cxn ang="0">
                    <a:pos x="8" y="236"/>
                  </a:cxn>
                  <a:cxn ang="0">
                    <a:pos x="0" y="260"/>
                  </a:cxn>
                  <a:cxn ang="0">
                    <a:pos x="16" y="420"/>
                  </a:cxn>
                  <a:cxn ang="0">
                    <a:pos x="248" y="700"/>
                  </a:cxn>
                  <a:cxn ang="0">
                    <a:pos x="392" y="716"/>
                  </a:cxn>
                  <a:cxn ang="0">
                    <a:pos x="648" y="796"/>
                  </a:cxn>
                  <a:cxn ang="0">
                    <a:pos x="968" y="788"/>
                  </a:cxn>
                  <a:cxn ang="0">
                    <a:pos x="1272" y="724"/>
                  </a:cxn>
                  <a:cxn ang="0">
                    <a:pos x="1416" y="660"/>
                  </a:cxn>
                  <a:cxn ang="0">
                    <a:pos x="1464" y="644"/>
                  </a:cxn>
                  <a:cxn ang="0">
                    <a:pos x="1552" y="596"/>
                  </a:cxn>
                  <a:cxn ang="0">
                    <a:pos x="1720" y="532"/>
                  </a:cxn>
                  <a:cxn ang="0">
                    <a:pos x="1856" y="372"/>
                  </a:cxn>
                  <a:cxn ang="0">
                    <a:pos x="1816" y="116"/>
                  </a:cxn>
                  <a:cxn ang="0">
                    <a:pos x="1736" y="92"/>
                  </a:cxn>
                  <a:cxn ang="0">
                    <a:pos x="1536" y="60"/>
                  </a:cxn>
                  <a:cxn ang="0">
                    <a:pos x="1312" y="44"/>
                  </a:cxn>
                  <a:cxn ang="0">
                    <a:pos x="976" y="12"/>
                  </a:cxn>
                </a:cxnLst>
                <a:rect l="0" t="0" r="r" b="b"/>
                <a:pathLst>
                  <a:path w="1870" h="796">
                    <a:moveTo>
                      <a:pt x="976" y="12"/>
                    </a:moveTo>
                    <a:cubicBezTo>
                      <a:pt x="872" y="15"/>
                      <a:pt x="768" y="15"/>
                      <a:pt x="664" y="20"/>
                    </a:cubicBezTo>
                    <a:cubicBezTo>
                      <a:pt x="563" y="25"/>
                      <a:pt x="462" y="47"/>
                      <a:pt x="360" y="52"/>
                    </a:cubicBezTo>
                    <a:cubicBezTo>
                      <a:pt x="295" y="74"/>
                      <a:pt x="225" y="70"/>
                      <a:pt x="160" y="92"/>
                    </a:cubicBezTo>
                    <a:cubicBezTo>
                      <a:pt x="123" y="104"/>
                      <a:pt x="100" y="128"/>
                      <a:pt x="64" y="140"/>
                    </a:cubicBezTo>
                    <a:cubicBezTo>
                      <a:pt x="52" y="157"/>
                      <a:pt x="34" y="170"/>
                      <a:pt x="24" y="188"/>
                    </a:cubicBezTo>
                    <a:cubicBezTo>
                      <a:pt x="16" y="203"/>
                      <a:pt x="13" y="220"/>
                      <a:pt x="8" y="236"/>
                    </a:cubicBezTo>
                    <a:cubicBezTo>
                      <a:pt x="5" y="244"/>
                      <a:pt x="0" y="260"/>
                      <a:pt x="0" y="260"/>
                    </a:cubicBezTo>
                    <a:cubicBezTo>
                      <a:pt x="4" y="316"/>
                      <a:pt x="4" y="366"/>
                      <a:pt x="16" y="420"/>
                    </a:cubicBezTo>
                    <a:cubicBezTo>
                      <a:pt x="35" y="505"/>
                      <a:pt x="170" y="661"/>
                      <a:pt x="248" y="700"/>
                    </a:cubicBezTo>
                    <a:cubicBezTo>
                      <a:pt x="291" y="722"/>
                      <a:pt x="344" y="713"/>
                      <a:pt x="392" y="716"/>
                    </a:cubicBezTo>
                    <a:cubicBezTo>
                      <a:pt x="478" y="733"/>
                      <a:pt x="561" y="774"/>
                      <a:pt x="648" y="796"/>
                    </a:cubicBezTo>
                    <a:cubicBezTo>
                      <a:pt x="755" y="793"/>
                      <a:pt x="861" y="792"/>
                      <a:pt x="968" y="788"/>
                    </a:cubicBezTo>
                    <a:cubicBezTo>
                      <a:pt x="1070" y="784"/>
                      <a:pt x="1171" y="738"/>
                      <a:pt x="1272" y="724"/>
                    </a:cubicBezTo>
                    <a:cubicBezTo>
                      <a:pt x="1319" y="700"/>
                      <a:pt x="1367" y="680"/>
                      <a:pt x="1416" y="660"/>
                    </a:cubicBezTo>
                    <a:cubicBezTo>
                      <a:pt x="1432" y="654"/>
                      <a:pt x="1450" y="653"/>
                      <a:pt x="1464" y="644"/>
                    </a:cubicBezTo>
                    <a:cubicBezTo>
                      <a:pt x="1503" y="618"/>
                      <a:pt x="1510" y="609"/>
                      <a:pt x="1552" y="596"/>
                    </a:cubicBezTo>
                    <a:cubicBezTo>
                      <a:pt x="1608" y="579"/>
                      <a:pt x="1673" y="572"/>
                      <a:pt x="1720" y="532"/>
                    </a:cubicBezTo>
                    <a:cubicBezTo>
                      <a:pt x="1783" y="478"/>
                      <a:pt x="1811" y="439"/>
                      <a:pt x="1856" y="372"/>
                    </a:cubicBezTo>
                    <a:cubicBezTo>
                      <a:pt x="1854" y="336"/>
                      <a:pt x="1870" y="170"/>
                      <a:pt x="1816" y="116"/>
                    </a:cubicBezTo>
                    <a:cubicBezTo>
                      <a:pt x="1791" y="91"/>
                      <a:pt x="1772" y="98"/>
                      <a:pt x="1736" y="92"/>
                    </a:cubicBezTo>
                    <a:cubicBezTo>
                      <a:pt x="1665" y="80"/>
                      <a:pt x="1609" y="65"/>
                      <a:pt x="1536" y="60"/>
                    </a:cubicBezTo>
                    <a:cubicBezTo>
                      <a:pt x="1469" y="55"/>
                      <a:pt x="1381" y="52"/>
                      <a:pt x="1312" y="44"/>
                    </a:cubicBezTo>
                    <a:cubicBezTo>
                      <a:pt x="1198" y="31"/>
                      <a:pt x="1091" y="0"/>
                      <a:pt x="976" y="12"/>
                    </a:cubicBezTo>
                    <a:close/>
                  </a:path>
                </a:pathLst>
              </a:custGeom>
              <a:solidFill>
                <a:srgbClr val="C0C0C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7124" name="Freeform 68"/>
              <p:cNvSpPr>
                <a:spLocks/>
              </p:cNvSpPr>
              <p:nvPr/>
            </p:nvSpPr>
            <p:spPr bwMode="auto">
              <a:xfrm>
                <a:off x="4800" y="2112"/>
                <a:ext cx="803" cy="928"/>
              </a:xfrm>
              <a:custGeom>
                <a:avLst/>
                <a:gdLst/>
                <a:ahLst/>
                <a:cxnLst>
                  <a:cxn ang="0">
                    <a:pos x="569" y="48"/>
                  </a:cxn>
                  <a:cxn ang="0">
                    <a:pos x="441" y="128"/>
                  </a:cxn>
                  <a:cxn ang="0">
                    <a:pos x="385" y="184"/>
                  </a:cxn>
                  <a:cxn ang="0">
                    <a:pos x="257" y="312"/>
                  </a:cxn>
                  <a:cxn ang="0">
                    <a:pos x="233" y="336"/>
                  </a:cxn>
                  <a:cxn ang="0">
                    <a:pos x="161" y="392"/>
                  </a:cxn>
                  <a:cxn ang="0">
                    <a:pos x="145" y="416"/>
                  </a:cxn>
                  <a:cxn ang="0">
                    <a:pos x="89" y="472"/>
                  </a:cxn>
                  <a:cxn ang="0">
                    <a:pos x="65" y="496"/>
                  </a:cxn>
                  <a:cxn ang="0">
                    <a:pos x="25" y="600"/>
                  </a:cxn>
                  <a:cxn ang="0">
                    <a:pos x="1" y="712"/>
                  </a:cxn>
                  <a:cxn ang="0">
                    <a:pos x="25" y="928"/>
                  </a:cxn>
                  <a:cxn ang="0">
                    <a:pos x="377" y="824"/>
                  </a:cxn>
                  <a:cxn ang="0">
                    <a:pos x="489" y="688"/>
                  </a:cxn>
                  <a:cxn ang="0">
                    <a:pos x="537" y="608"/>
                  </a:cxn>
                  <a:cxn ang="0">
                    <a:pos x="625" y="488"/>
                  </a:cxn>
                  <a:cxn ang="0">
                    <a:pos x="713" y="360"/>
                  </a:cxn>
                  <a:cxn ang="0">
                    <a:pos x="729" y="312"/>
                  </a:cxn>
                  <a:cxn ang="0">
                    <a:pos x="785" y="184"/>
                  </a:cxn>
                  <a:cxn ang="0">
                    <a:pos x="777" y="40"/>
                  </a:cxn>
                  <a:cxn ang="0">
                    <a:pos x="697" y="8"/>
                  </a:cxn>
                  <a:cxn ang="0">
                    <a:pos x="673" y="0"/>
                  </a:cxn>
                  <a:cxn ang="0">
                    <a:pos x="609" y="8"/>
                  </a:cxn>
                  <a:cxn ang="0">
                    <a:pos x="593" y="32"/>
                  </a:cxn>
                  <a:cxn ang="0">
                    <a:pos x="569" y="48"/>
                  </a:cxn>
                </a:cxnLst>
                <a:rect l="0" t="0" r="r" b="b"/>
                <a:pathLst>
                  <a:path w="803" h="928">
                    <a:moveTo>
                      <a:pt x="569" y="48"/>
                    </a:moveTo>
                    <a:cubicBezTo>
                      <a:pt x="522" y="72"/>
                      <a:pt x="481" y="94"/>
                      <a:pt x="441" y="128"/>
                    </a:cubicBezTo>
                    <a:cubicBezTo>
                      <a:pt x="421" y="145"/>
                      <a:pt x="385" y="184"/>
                      <a:pt x="385" y="184"/>
                    </a:cubicBezTo>
                    <a:cubicBezTo>
                      <a:pt x="369" y="249"/>
                      <a:pt x="306" y="271"/>
                      <a:pt x="257" y="312"/>
                    </a:cubicBezTo>
                    <a:cubicBezTo>
                      <a:pt x="248" y="319"/>
                      <a:pt x="242" y="329"/>
                      <a:pt x="233" y="336"/>
                    </a:cubicBezTo>
                    <a:cubicBezTo>
                      <a:pt x="210" y="355"/>
                      <a:pt x="185" y="373"/>
                      <a:pt x="161" y="392"/>
                    </a:cubicBezTo>
                    <a:cubicBezTo>
                      <a:pt x="153" y="398"/>
                      <a:pt x="151" y="409"/>
                      <a:pt x="145" y="416"/>
                    </a:cubicBezTo>
                    <a:cubicBezTo>
                      <a:pt x="127" y="436"/>
                      <a:pt x="108" y="453"/>
                      <a:pt x="89" y="472"/>
                    </a:cubicBezTo>
                    <a:cubicBezTo>
                      <a:pt x="81" y="480"/>
                      <a:pt x="65" y="496"/>
                      <a:pt x="65" y="496"/>
                    </a:cubicBezTo>
                    <a:cubicBezTo>
                      <a:pt x="53" y="532"/>
                      <a:pt x="34" y="563"/>
                      <a:pt x="25" y="600"/>
                    </a:cubicBezTo>
                    <a:cubicBezTo>
                      <a:pt x="16" y="637"/>
                      <a:pt x="10" y="675"/>
                      <a:pt x="1" y="712"/>
                    </a:cubicBezTo>
                    <a:cubicBezTo>
                      <a:pt x="6" y="807"/>
                      <a:pt x="0" y="852"/>
                      <a:pt x="25" y="928"/>
                    </a:cubicBezTo>
                    <a:cubicBezTo>
                      <a:pt x="155" y="921"/>
                      <a:pt x="274" y="912"/>
                      <a:pt x="377" y="824"/>
                    </a:cubicBezTo>
                    <a:cubicBezTo>
                      <a:pt x="423" y="785"/>
                      <a:pt x="440" y="721"/>
                      <a:pt x="489" y="688"/>
                    </a:cubicBezTo>
                    <a:cubicBezTo>
                      <a:pt x="500" y="644"/>
                      <a:pt x="519" y="645"/>
                      <a:pt x="537" y="608"/>
                    </a:cubicBezTo>
                    <a:cubicBezTo>
                      <a:pt x="560" y="561"/>
                      <a:pt x="588" y="525"/>
                      <a:pt x="625" y="488"/>
                    </a:cubicBezTo>
                    <a:cubicBezTo>
                      <a:pt x="641" y="439"/>
                      <a:pt x="685" y="402"/>
                      <a:pt x="713" y="360"/>
                    </a:cubicBezTo>
                    <a:cubicBezTo>
                      <a:pt x="722" y="346"/>
                      <a:pt x="724" y="328"/>
                      <a:pt x="729" y="312"/>
                    </a:cubicBezTo>
                    <a:cubicBezTo>
                      <a:pt x="743" y="269"/>
                      <a:pt x="770" y="228"/>
                      <a:pt x="785" y="184"/>
                    </a:cubicBezTo>
                    <a:cubicBezTo>
                      <a:pt x="792" y="131"/>
                      <a:pt x="803" y="93"/>
                      <a:pt x="777" y="40"/>
                    </a:cubicBezTo>
                    <a:cubicBezTo>
                      <a:pt x="773" y="31"/>
                      <a:pt x="710" y="12"/>
                      <a:pt x="697" y="8"/>
                    </a:cubicBezTo>
                    <a:cubicBezTo>
                      <a:pt x="689" y="5"/>
                      <a:pt x="673" y="0"/>
                      <a:pt x="673" y="0"/>
                    </a:cubicBezTo>
                    <a:cubicBezTo>
                      <a:pt x="652" y="3"/>
                      <a:pt x="629" y="0"/>
                      <a:pt x="609" y="8"/>
                    </a:cubicBezTo>
                    <a:cubicBezTo>
                      <a:pt x="600" y="12"/>
                      <a:pt x="601" y="26"/>
                      <a:pt x="593" y="32"/>
                    </a:cubicBezTo>
                    <a:cubicBezTo>
                      <a:pt x="566" y="53"/>
                      <a:pt x="569" y="28"/>
                      <a:pt x="569" y="48"/>
                    </a:cubicBezTo>
                    <a:close/>
                  </a:path>
                </a:pathLst>
              </a:custGeom>
              <a:solidFill>
                <a:srgbClr val="C0C0C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7125" name="Line 69"/>
              <p:cNvSpPr>
                <a:spLocks noChangeShapeType="1"/>
              </p:cNvSpPr>
              <p:nvPr/>
            </p:nvSpPr>
            <p:spPr bwMode="auto">
              <a:xfrm rot="9654025" flipV="1">
                <a:off x="4176" y="2400"/>
                <a:ext cx="288" cy="96"/>
              </a:xfrm>
              <a:prstGeom prst="line">
                <a:avLst/>
              </a:prstGeom>
              <a:noFill/>
              <a:ln w="222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grpSp>
            <p:nvGrpSpPr>
              <p:cNvPr id="6" name="Group 70"/>
              <p:cNvGrpSpPr>
                <a:grpSpLocks/>
              </p:cNvGrpSpPr>
              <p:nvPr/>
            </p:nvGrpSpPr>
            <p:grpSpPr bwMode="auto">
              <a:xfrm>
                <a:off x="3552" y="2736"/>
                <a:ext cx="192" cy="144"/>
                <a:chOff x="768" y="3072"/>
                <a:chExt cx="192" cy="144"/>
              </a:xfrm>
            </p:grpSpPr>
            <p:sp>
              <p:nvSpPr>
                <p:cNvPr id="557127" name="AutoShape 71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7128" name="AutoShape 72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7129" name="AutoShape 73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7" name="Group 74"/>
              <p:cNvGrpSpPr>
                <a:grpSpLocks/>
              </p:cNvGrpSpPr>
              <p:nvPr/>
            </p:nvGrpSpPr>
            <p:grpSpPr bwMode="auto">
              <a:xfrm>
                <a:off x="3696" y="2208"/>
                <a:ext cx="528" cy="480"/>
                <a:chOff x="576" y="2880"/>
                <a:chExt cx="528" cy="480"/>
              </a:xfrm>
            </p:grpSpPr>
            <p:grpSp>
              <p:nvGrpSpPr>
                <p:cNvPr id="8" name="Group 75"/>
                <p:cNvGrpSpPr>
                  <a:grpSpLocks/>
                </p:cNvGrpSpPr>
                <p:nvPr/>
              </p:nvGrpSpPr>
              <p:grpSpPr bwMode="auto">
                <a:xfrm>
                  <a:off x="576" y="2880"/>
                  <a:ext cx="192" cy="144"/>
                  <a:chOff x="768" y="3072"/>
                  <a:chExt cx="192" cy="144"/>
                </a:xfrm>
              </p:grpSpPr>
              <p:sp>
                <p:nvSpPr>
                  <p:cNvPr id="557132" name="AutoShape 7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133" name="AutoShape 7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134" name="AutoShape 78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9" name="Group 79"/>
                <p:cNvGrpSpPr>
                  <a:grpSpLocks/>
                </p:cNvGrpSpPr>
                <p:nvPr/>
              </p:nvGrpSpPr>
              <p:grpSpPr bwMode="auto">
                <a:xfrm rot="-8330457">
                  <a:off x="720" y="2928"/>
                  <a:ext cx="192" cy="144"/>
                  <a:chOff x="768" y="3072"/>
                  <a:chExt cx="192" cy="144"/>
                </a:xfrm>
              </p:grpSpPr>
              <p:sp>
                <p:nvSpPr>
                  <p:cNvPr id="557136" name="AutoShape 80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137" name="AutoShape 8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138" name="AutoShape 82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10" name="Group 83"/>
                <p:cNvGrpSpPr>
                  <a:grpSpLocks/>
                </p:cNvGrpSpPr>
                <p:nvPr/>
              </p:nvGrpSpPr>
              <p:grpSpPr bwMode="auto">
                <a:xfrm>
                  <a:off x="672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7140" name="AutoShape 84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141" name="AutoShape 8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142" name="AutoShape 86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11" name="Group 87"/>
                <p:cNvGrpSpPr>
                  <a:grpSpLocks/>
                </p:cNvGrpSpPr>
                <p:nvPr/>
              </p:nvGrpSpPr>
              <p:grpSpPr bwMode="auto">
                <a:xfrm>
                  <a:off x="816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7144" name="AutoShape 88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145" name="AutoShape 8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146" name="AutoShape 90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12" name="Group 91"/>
                <p:cNvGrpSpPr>
                  <a:grpSpLocks/>
                </p:cNvGrpSpPr>
                <p:nvPr/>
              </p:nvGrpSpPr>
              <p:grpSpPr bwMode="auto">
                <a:xfrm rot="-8330457">
                  <a:off x="768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7148" name="AutoShape 92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149" name="AutoShape 9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150" name="AutoShape 94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13" name="Group 95"/>
                <p:cNvGrpSpPr>
                  <a:grpSpLocks/>
                </p:cNvGrpSpPr>
                <p:nvPr/>
              </p:nvGrpSpPr>
              <p:grpSpPr bwMode="auto">
                <a:xfrm>
                  <a:off x="912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7152" name="AutoShape 9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153" name="AutoShape 9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154" name="AutoShape 98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14" name="Group 99"/>
                <p:cNvGrpSpPr>
                  <a:grpSpLocks/>
                </p:cNvGrpSpPr>
                <p:nvPr/>
              </p:nvGrpSpPr>
              <p:grpSpPr bwMode="auto">
                <a:xfrm>
                  <a:off x="864" y="3216"/>
                  <a:ext cx="192" cy="144"/>
                  <a:chOff x="768" y="3072"/>
                  <a:chExt cx="192" cy="144"/>
                </a:xfrm>
              </p:grpSpPr>
              <p:sp>
                <p:nvSpPr>
                  <p:cNvPr id="557156" name="AutoShape 100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157" name="AutoShape 10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158" name="AutoShape 102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15" name="Group 103"/>
              <p:cNvGrpSpPr>
                <a:grpSpLocks/>
              </p:cNvGrpSpPr>
              <p:nvPr/>
            </p:nvGrpSpPr>
            <p:grpSpPr bwMode="auto">
              <a:xfrm>
                <a:off x="3696" y="2256"/>
                <a:ext cx="192" cy="144"/>
                <a:chOff x="768" y="3072"/>
                <a:chExt cx="192" cy="144"/>
              </a:xfrm>
            </p:grpSpPr>
            <p:sp>
              <p:nvSpPr>
                <p:cNvPr id="557160" name="AutoShape 104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7161" name="AutoShape 105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7162" name="AutoShape 106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6" name="Group 107"/>
              <p:cNvGrpSpPr>
                <a:grpSpLocks/>
              </p:cNvGrpSpPr>
              <p:nvPr/>
            </p:nvGrpSpPr>
            <p:grpSpPr bwMode="auto">
              <a:xfrm>
                <a:off x="4992" y="1824"/>
                <a:ext cx="192" cy="144"/>
                <a:chOff x="768" y="3072"/>
                <a:chExt cx="192" cy="144"/>
              </a:xfrm>
            </p:grpSpPr>
            <p:sp>
              <p:nvSpPr>
                <p:cNvPr id="557164" name="AutoShape 108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7165" name="AutoShape 109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7166" name="AutoShape 110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7" name="Group 111"/>
              <p:cNvGrpSpPr>
                <a:grpSpLocks/>
              </p:cNvGrpSpPr>
              <p:nvPr/>
            </p:nvGrpSpPr>
            <p:grpSpPr bwMode="auto">
              <a:xfrm rot="-5665660">
                <a:off x="4776" y="2136"/>
                <a:ext cx="528" cy="480"/>
                <a:chOff x="1296" y="2928"/>
                <a:chExt cx="528" cy="480"/>
              </a:xfrm>
            </p:grpSpPr>
            <p:grpSp>
              <p:nvGrpSpPr>
                <p:cNvPr id="18" name="Group 112"/>
                <p:cNvGrpSpPr>
                  <a:grpSpLocks/>
                </p:cNvGrpSpPr>
                <p:nvPr/>
              </p:nvGrpSpPr>
              <p:grpSpPr bwMode="auto">
                <a:xfrm>
                  <a:off x="1296" y="2928"/>
                  <a:ext cx="192" cy="144"/>
                  <a:chOff x="768" y="3072"/>
                  <a:chExt cx="192" cy="144"/>
                </a:xfrm>
              </p:grpSpPr>
              <p:sp>
                <p:nvSpPr>
                  <p:cNvPr id="557169" name="AutoShape 113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170" name="AutoShape 114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171" name="AutoShape 115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19" name="Group 116"/>
                <p:cNvGrpSpPr>
                  <a:grpSpLocks/>
                </p:cNvGrpSpPr>
                <p:nvPr/>
              </p:nvGrpSpPr>
              <p:grpSpPr bwMode="auto">
                <a:xfrm rot="-8330457">
                  <a:off x="1440" y="2976"/>
                  <a:ext cx="192" cy="144"/>
                  <a:chOff x="768" y="3072"/>
                  <a:chExt cx="192" cy="144"/>
                </a:xfrm>
              </p:grpSpPr>
              <p:sp>
                <p:nvSpPr>
                  <p:cNvPr id="557173" name="AutoShape 11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174" name="AutoShape 11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175" name="AutoShape 119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0" name="Group 120"/>
                <p:cNvGrpSpPr>
                  <a:grpSpLocks/>
                </p:cNvGrpSpPr>
                <p:nvPr/>
              </p:nvGrpSpPr>
              <p:grpSpPr bwMode="auto">
                <a:xfrm>
                  <a:off x="1392" y="3072"/>
                  <a:ext cx="192" cy="144"/>
                  <a:chOff x="768" y="3072"/>
                  <a:chExt cx="192" cy="144"/>
                </a:xfrm>
              </p:grpSpPr>
              <p:sp>
                <p:nvSpPr>
                  <p:cNvPr id="557177" name="AutoShape 121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178" name="AutoShape 12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179" name="AutoShape 123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1" name="Group 124"/>
                <p:cNvGrpSpPr>
                  <a:grpSpLocks/>
                </p:cNvGrpSpPr>
                <p:nvPr/>
              </p:nvGrpSpPr>
              <p:grpSpPr bwMode="auto">
                <a:xfrm>
                  <a:off x="1536" y="3072"/>
                  <a:ext cx="192" cy="144"/>
                  <a:chOff x="768" y="3072"/>
                  <a:chExt cx="192" cy="144"/>
                </a:xfrm>
              </p:grpSpPr>
              <p:sp>
                <p:nvSpPr>
                  <p:cNvPr id="557181" name="AutoShape 125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182" name="AutoShape 126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183" name="AutoShape 127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2" name="Group 128"/>
                <p:cNvGrpSpPr>
                  <a:grpSpLocks/>
                </p:cNvGrpSpPr>
                <p:nvPr/>
              </p:nvGrpSpPr>
              <p:grpSpPr bwMode="auto">
                <a:xfrm rot="-8330457">
                  <a:off x="1488" y="3168"/>
                  <a:ext cx="192" cy="144"/>
                  <a:chOff x="768" y="3072"/>
                  <a:chExt cx="192" cy="144"/>
                </a:xfrm>
              </p:grpSpPr>
              <p:sp>
                <p:nvSpPr>
                  <p:cNvPr id="557185" name="AutoShape 12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186" name="AutoShape 130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187" name="AutoShape 131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3" name="Group 132"/>
                <p:cNvGrpSpPr>
                  <a:grpSpLocks/>
                </p:cNvGrpSpPr>
                <p:nvPr/>
              </p:nvGrpSpPr>
              <p:grpSpPr bwMode="auto">
                <a:xfrm>
                  <a:off x="1632" y="3168"/>
                  <a:ext cx="192" cy="144"/>
                  <a:chOff x="768" y="3072"/>
                  <a:chExt cx="192" cy="144"/>
                </a:xfrm>
              </p:grpSpPr>
              <p:sp>
                <p:nvSpPr>
                  <p:cNvPr id="557189" name="AutoShape 133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190" name="AutoShape 134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191" name="AutoShape 135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4" name="Group 136"/>
                <p:cNvGrpSpPr>
                  <a:grpSpLocks/>
                </p:cNvGrpSpPr>
                <p:nvPr/>
              </p:nvGrpSpPr>
              <p:grpSpPr bwMode="auto">
                <a:xfrm>
                  <a:off x="1584" y="3264"/>
                  <a:ext cx="192" cy="144"/>
                  <a:chOff x="768" y="3072"/>
                  <a:chExt cx="192" cy="144"/>
                </a:xfrm>
              </p:grpSpPr>
              <p:sp>
                <p:nvSpPr>
                  <p:cNvPr id="557193" name="AutoShape 13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194" name="AutoShape 13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195" name="AutoShape 139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25" name="Group 140"/>
              <p:cNvGrpSpPr>
                <a:grpSpLocks/>
              </p:cNvGrpSpPr>
              <p:nvPr/>
            </p:nvGrpSpPr>
            <p:grpSpPr bwMode="auto">
              <a:xfrm>
                <a:off x="3648" y="2832"/>
                <a:ext cx="192" cy="144"/>
                <a:chOff x="768" y="3072"/>
                <a:chExt cx="192" cy="144"/>
              </a:xfrm>
            </p:grpSpPr>
            <p:sp>
              <p:nvSpPr>
                <p:cNvPr id="557197" name="AutoShape 141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7198" name="AutoShape 142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7199" name="AutoShape 143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6" name="Group 144"/>
              <p:cNvGrpSpPr>
                <a:grpSpLocks/>
              </p:cNvGrpSpPr>
              <p:nvPr/>
            </p:nvGrpSpPr>
            <p:grpSpPr bwMode="auto">
              <a:xfrm rot="2113300">
                <a:off x="4608" y="1728"/>
                <a:ext cx="457" cy="505"/>
                <a:chOff x="1021" y="3059"/>
                <a:chExt cx="457" cy="505"/>
              </a:xfrm>
            </p:grpSpPr>
            <p:grpSp>
              <p:nvGrpSpPr>
                <p:cNvPr id="27" name="Group 145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557202" name="AutoShape 14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03" name="AutoShape 14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04" name="AutoShape 148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8" name="Group 149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557206" name="AutoShape 150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07" name="AutoShape 15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08" name="AutoShape 152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9" name="Group 153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557210" name="AutoShape 154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11" name="AutoShape 15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12" name="AutoShape 156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30" name="Group 157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557214" name="AutoShape 158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15" name="AutoShape 15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16" name="AutoShape 160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sp>
            <p:nvSpPr>
              <p:cNvPr id="557217" name="Text Box 161"/>
              <p:cNvSpPr txBox="1">
                <a:spLocks noChangeArrowheads="1"/>
              </p:cNvSpPr>
              <p:nvPr/>
            </p:nvSpPr>
            <p:spPr bwMode="auto">
              <a:xfrm>
                <a:off x="4320" y="2162"/>
                <a:ext cx="432" cy="3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2400" b="1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sym typeface="Symbol" pitchFamily="18" charset="2"/>
                  </a:rPr>
                  <a:t></a:t>
                </a:r>
                <a:r>
                  <a:rPr lang="en-US" sz="2400" b="1" baseline="-25000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sym typeface="Symbol" pitchFamily="18" charset="2"/>
                  </a:rPr>
                  <a:t>1</a:t>
                </a:r>
                <a:endParaRPr lang="en-US" sz="2400" b="1" baseline="-25000">
                  <a:solidFill>
                    <a:schemeClr val="accent1">
                      <a:lumMod val="75000"/>
                    </a:schemeClr>
                  </a:solidFill>
                  <a:latin typeface="Times New Roman" pitchFamily="18" charset="0"/>
                </a:endParaRPr>
              </a:p>
            </p:txBody>
          </p:sp>
          <p:grpSp>
            <p:nvGrpSpPr>
              <p:cNvPr id="31" name="Group 162"/>
              <p:cNvGrpSpPr>
                <a:grpSpLocks/>
              </p:cNvGrpSpPr>
              <p:nvPr/>
            </p:nvGrpSpPr>
            <p:grpSpPr bwMode="auto">
              <a:xfrm rot="3207860">
                <a:off x="4008" y="1752"/>
                <a:ext cx="457" cy="505"/>
                <a:chOff x="1021" y="3059"/>
                <a:chExt cx="457" cy="505"/>
              </a:xfrm>
            </p:grpSpPr>
            <p:grpSp>
              <p:nvGrpSpPr>
                <p:cNvPr id="557155" name="Group 163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557220" name="AutoShape 164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21" name="AutoShape 16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22" name="AutoShape 166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159" name="Group 167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557224" name="AutoShape 168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25" name="AutoShape 16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26" name="AutoShape 170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163" name="Group 171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557228" name="AutoShape 172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29" name="AutoShape 17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30" name="AutoShape 174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167" name="Group 175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557232" name="AutoShape 17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33" name="AutoShape 17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34" name="AutoShape 178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sp>
            <p:nvSpPr>
              <p:cNvPr id="557235" name="Text Box 179"/>
              <p:cNvSpPr txBox="1">
                <a:spLocks noChangeArrowheads="1"/>
              </p:cNvSpPr>
              <p:nvPr/>
            </p:nvSpPr>
            <p:spPr bwMode="auto">
              <a:xfrm>
                <a:off x="4129" y="1486"/>
                <a:ext cx="931" cy="4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Ag-Sn Alloy</a:t>
                </a:r>
              </a:p>
            </p:txBody>
          </p:sp>
          <p:sp>
            <p:nvSpPr>
              <p:cNvPr id="557236" name="Text Box 180"/>
              <p:cNvSpPr txBox="1">
                <a:spLocks noChangeArrowheads="1"/>
              </p:cNvSpPr>
              <p:nvPr/>
            </p:nvSpPr>
            <p:spPr bwMode="auto">
              <a:xfrm>
                <a:off x="3456" y="2448"/>
                <a:ext cx="591" cy="4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Ag-Sn Alloy</a:t>
                </a:r>
              </a:p>
            </p:txBody>
          </p:sp>
          <p:sp>
            <p:nvSpPr>
              <p:cNvPr id="557237" name="Text Box 181"/>
              <p:cNvSpPr txBox="1">
                <a:spLocks noChangeArrowheads="1"/>
              </p:cNvSpPr>
              <p:nvPr/>
            </p:nvSpPr>
            <p:spPr bwMode="auto">
              <a:xfrm>
                <a:off x="4896" y="2448"/>
                <a:ext cx="591" cy="4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Ag-Sn Alloy</a:t>
                </a:r>
              </a:p>
            </p:txBody>
          </p:sp>
        </p:grpSp>
        <p:grpSp>
          <p:nvGrpSpPr>
            <p:cNvPr id="557168" name="Group 182"/>
            <p:cNvGrpSpPr>
              <a:grpSpLocks/>
            </p:cNvGrpSpPr>
            <p:nvPr/>
          </p:nvGrpSpPr>
          <p:grpSpPr bwMode="auto">
            <a:xfrm>
              <a:off x="4032" y="1536"/>
              <a:ext cx="1632" cy="1536"/>
              <a:chOff x="3504" y="1008"/>
              <a:chExt cx="2112" cy="1872"/>
            </a:xfrm>
          </p:grpSpPr>
          <p:sp>
            <p:nvSpPr>
              <p:cNvPr id="557239" name="Rectangle 183"/>
              <p:cNvSpPr>
                <a:spLocks noChangeArrowheads="1"/>
              </p:cNvSpPr>
              <p:nvPr/>
            </p:nvSpPr>
            <p:spPr bwMode="auto">
              <a:xfrm>
                <a:off x="3504" y="1008"/>
                <a:ext cx="2112" cy="1872"/>
              </a:xfrm>
              <a:prstGeom prst="rect">
                <a:avLst/>
              </a:prstGeom>
              <a:solidFill>
                <a:srgbClr val="EAEAEA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7240" name="Freeform 184"/>
              <p:cNvSpPr>
                <a:spLocks/>
              </p:cNvSpPr>
              <p:nvPr/>
            </p:nvSpPr>
            <p:spPr bwMode="auto">
              <a:xfrm>
                <a:off x="3504" y="2064"/>
                <a:ext cx="662" cy="730"/>
              </a:xfrm>
              <a:custGeom>
                <a:avLst/>
                <a:gdLst/>
                <a:ahLst/>
                <a:cxnLst>
                  <a:cxn ang="0">
                    <a:pos x="467" y="208"/>
                  </a:cxn>
                  <a:cxn ang="0">
                    <a:pos x="315" y="120"/>
                  </a:cxn>
                  <a:cxn ang="0">
                    <a:pos x="219" y="16"/>
                  </a:cxn>
                  <a:cxn ang="0">
                    <a:pos x="179" y="0"/>
                  </a:cxn>
                  <a:cxn ang="0">
                    <a:pos x="67" y="32"/>
                  </a:cxn>
                  <a:cxn ang="0">
                    <a:pos x="195" y="480"/>
                  </a:cxn>
                  <a:cxn ang="0">
                    <a:pos x="339" y="632"/>
                  </a:cxn>
                  <a:cxn ang="0">
                    <a:pos x="379" y="688"/>
                  </a:cxn>
                  <a:cxn ang="0">
                    <a:pos x="499" y="728"/>
                  </a:cxn>
                  <a:cxn ang="0">
                    <a:pos x="659" y="720"/>
                  </a:cxn>
                  <a:cxn ang="0">
                    <a:pos x="675" y="696"/>
                  </a:cxn>
                  <a:cxn ang="0">
                    <a:pos x="667" y="528"/>
                  </a:cxn>
                  <a:cxn ang="0">
                    <a:pos x="571" y="312"/>
                  </a:cxn>
                  <a:cxn ang="0">
                    <a:pos x="563" y="288"/>
                  </a:cxn>
                  <a:cxn ang="0">
                    <a:pos x="515" y="256"/>
                  </a:cxn>
                  <a:cxn ang="0">
                    <a:pos x="467" y="208"/>
                  </a:cxn>
                </a:cxnLst>
                <a:rect l="0" t="0" r="r" b="b"/>
                <a:pathLst>
                  <a:path w="677" h="730">
                    <a:moveTo>
                      <a:pt x="467" y="208"/>
                    </a:moveTo>
                    <a:cubicBezTo>
                      <a:pt x="419" y="160"/>
                      <a:pt x="382" y="133"/>
                      <a:pt x="315" y="120"/>
                    </a:cubicBezTo>
                    <a:cubicBezTo>
                      <a:pt x="262" y="93"/>
                      <a:pt x="253" y="70"/>
                      <a:pt x="219" y="16"/>
                    </a:cubicBezTo>
                    <a:cubicBezTo>
                      <a:pt x="211" y="4"/>
                      <a:pt x="192" y="5"/>
                      <a:pt x="179" y="0"/>
                    </a:cubicBezTo>
                    <a:cubicBezTo>
                      <a:pt x="128" y="6"/>
                      <a:pt x="107" y="5"/>
                      <a:pt x="67" y="32"/>
                    </a:cubicBezTo>
                    <a:cubicBezTo>
                      <a:pt x="11" y="201"/>
                      <a:pt x="0" y="431"/>
                      <a:pt x="195" y="480"/>
                    </a:cubicBezTo>
                    <a:cubicBezTo>
                      <a:pt x="251" y="517"/>
                      <a:pt x="296" y="580"/>
                      <a:pt x="339" y="632"/>
                    </a:cubicBezTo>
                    <a:cubicBezTo>
                      <a:pt x="362" y="659"/>
                      <a:pt x="350" y="659"/>
                      <a:pt x="379" y="688"/>
                    </a:cubicBezTo>
                    <a:cubicBezTo>
                      <a:pt x="409" y="718"/>
                      <a:pt x="461" y="715"/>
                      <a:pt x="499" y="728"/>
                    </a:cubicBezTo>
                    <a:cubicBezTo>
                      <a:pt x="552" y="725"/>
                      <a:pt x="606" y="730"/>
                      <a:pt x="659" y="720"/>
                    </a:cubicBezTo>
                    <a:cubicBezTo>
                      <a:pt x="668" y="718"/>
                      <a:pt x="675" y="706"/>
                      <a:pt x="675" y="696"/>
                    </a:cubicBezTo>
                    <a:cubicBezTo>
                      <a:pt x="677" y="640"/>
                      <a:pt x="671" y="584"/>
                      <a:pt x="667" y="528"/>
                    </a:cubicBezTo>
                    <a:cubicBezTo>
                      <a:pt x="661" y="454"/>
                      <a:pt x="623" y="364"/>
                      <a:pt x="571" y="312"/>
                    </a:cubicBezTo>
                    <a:cubicBezTo>
                      <a:pt x="568" y="304"/>
                      <a:pt x="569" y="294"/>
                      <a:pt x="563" y="288"/>
                    </a:cubicBezTo>
                    <a:cubicBezTo>
                      <a:pt x="549" y="274"/>
                      <a:pt x="515" y="256"/>
                      <a:pt x="515" y="256"/>
                    </a:cubicBezTo>
                    <a:cubicBezTo>
                      <a:pt x="500" y="233"/>
                      <a:pt x="485" y="226"/>
                      <a:pt x="467" y="208"/>
                    </a:cubicBezTo>
                    <a:close/>
                  </a:path>
                </a:pathLst>
              </a:custGeom>
              <a:solidFill>
                <a:srgbClr val="C0C0C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7241" name="Freeform 185"/>
              <p:cNvSpPr>
                <a:spLocks/>
              </p:cNvSpPr>
              <p:nvPr/>
            </p:nvSpPr>
            <p:spPr bwMode="auto">
              <a:xfrm>
                <a:off x="3692" y="1008"/>
                <a:ext cx="1828" cy="796"/>
              </a:xfrm>
              <a:custGeom>
                <a:avLst/>
                <a:gdLst/>
                <a:ahLst/>
                <a:cxnLst>
                  <a:cxn ang="0">
                    <a:pos x="976" y="12"/>
                  </a:cxn>
                  <a:cxn ang="0">
                    <a:pos x="664" y="20"/>
                  </a:cxn>
                  <a:cxn ang="0">
                    <a:pos x="360" y="52"/>
                  </a:cxn>
                  <a:cxn ang="0">
                    <a:pos x="160" y="92"/>
                  </a:cxn>
                  <a:cxn ang="0">
                    <a:pos x="64" y="140"/>
                  </a:cxn>
                  <a:cxn ang="0">
                    <a:pos x="24" y="188"/>
                  </a:cxn>
                  <a:cxn ang="0">
                    <a:pos x="8" y="236"/>
                  </a:cxn>
                  <a:cxn ang="0">
                    <a:pos x="0" y="260"/>
                  </a:cxn>
                  <a:cxn ang="0">
                    <a:pos x="16" y="420"/>
                  </a:cxn>
                  <a:cxn ang="0">
                    <a:pos x="248" y="700"/>
                  </a:cxn>
                  <a:cxn ang="0">
                    <a:pos x="392" y="716"/>
                  </a:cxn>
                  <a:cxn ang="0">
                    <a:pos x="648" y="796"/>
                  </a:cxn>
                  <a:cxn ang="0">
                    <a:pos x="968" y="788"/>
                  </a:cxn>
                  <a:cxn ang="0">
                    <a:pos x="1272" y="724"/>
                  </a:cxn>
                  <a:cxn ang="0">
                    <a:pos x="1416" y="660"/>
                  </a:cxn>
                  <a:cxn ang="0">
                    <a:pos x="1464" y="644"/>
                  </a:cxn>
                  <a:cxn ang="0">
                    <a:pos x="1552" y="596"/>
                  </a:cxn>
                  <a:cxn ang="0">
                    <a:pos x="1720" y="532"/>
                  </a:cxn>
                  <a:cxn ang="0">
                    <a:pos x="1856" y="372"/>
                  </a:cxn>
                  <a:cxn ang="0">
                    <a:pos x="1816" y="116"/>
                  </a:cxn>
                  <a:cxn ang="0">
                    <a:pos x="1736" y="92"/>
                  </a:cxn>
                  <a:cxn ang="0">
                    <a:pos x="1536" y="60"/>
                  </a:cxn>
                  <a:cxn ang="0">
                    <a:pos x="1312" y="44"/>
                  </a:cxn>
                  <a:cxn ang="0">
                    <a:pos x="976" y="12"/>
                  </a:cxn>
                </a:cxnLst>
                <a:rect l="0" t="0" r="r" b="b"/>
                <a:pathLst>
                  <a:path w="1870" h="796">
                    <a:moveTo>
                      <a:pt x="976" y="12"/>
                    </a:moveTo>
                    <a:cubicBezTo>
                      <a:pt x="872" y="15"/>
                      <a:pt x="768" y="15"/>
                      <a:pt x="664" y="20"/>
                    </a:cubicBezTo>
                    <a:cubicBezTo>
                      <a:pt x="563" y="25"/>
                      <a:pt x="462" y="47"/>
                      <a:pt x="360" y="52"/>
                    </a:cubicBezTo>
                    <a:cubicBezTo>
                      <a:pt x="295" y="74"/>
                      <a:pt x="225" y="70"/>
                      <a:pt x="160" y="92"/>
                    </a:cubicBezTo>
                    <a:cubicBezTo>
                      <a:pt x="123" y="104"/>
                      <a:pt x="100" y="128"/>
                      <a:pt x="64" y="140"/>
                    </a:cubicBezTo>
                    <a:cubicBezTo>
                      <a:pt x="52" y="157"/>
                      <a:pt x="34" y="170"/>
                      <a:pt x="24" y="188"/>
                    </a:cubicBezTo>
                    <a:cubicBezTo>
                      <a:pt x="16" y="203"/>
                      <a:pt x="13" y="220"/>
                      <a:pt x="8" y="236"/>
                    </a:cubicBezTo>
                    <a:cubicBezTo>
                      <a:pt x="5" y="244"/>
                      <a:pt x="0" y="260"/>
                      <a:pt x="0" y="260"/>
                    </a:cubicBezTo>
                    <a:cubicBezTo>
                      <a:pt x="4" y="316"/>
                      <a:pt x="4" y="366"/>
                      <a:pt x="16" y="420"/>
                    </a:cubicBezTo>
                    <a:cubicBezTo>
                      <a:pt x="35" y="505"/>
                      <a:pt x="170" y="661"/>
                      <a:pt x="248" y="700"/>
                    </a:cubicBezTo>
                    <a:cubicBezTo>
                      <a:pt x="291" y="722"/>
                      <a:pt x="344" y="713"/>
                      <a:pt x="392" y="716"/>
                    </a:cubicBezTo>
                    <a:cubicBezTo>
                      <a:pt x="478" y="733"/>
                      <a:pt x="561" y="774"/>
                      <a:pt x="648" y="796"/>
                    </a:cubicBezTo>
                    <a:cubicBezTo>
                      <a:pt x="755" y="793"/>
                      <a:pt x="861" y="792"/>
                      <a:pt x="968" y="788"/>
                    </a:cubicBezTo>
                    <a:cubicBezTo>
                      <a:pt x="1070" y="784"/>
                      <a:pt x="1171" y="738"/>
                      <a:pt x="1272" y="724"/>
                    </a:cubicBezTo>
                    <a:cubicBezTo>
                      <a:pt x="1319" y="700"/>
                      <a:pt x="1367" y="680"/>
                      <a:pt x="1416" y="660"/>
                    </a:cubicBezTo>
                    <a:cubicBezTo>
                      <a:pt x="1432" y="654"/>
                      <a:pt x="1450" y="653"/>
                      <a:pt x="1464" y="644"/>
                    </a:cubicBezTo>
                    <a:cubicBezTo>
                      <a:pt x="1503" y="618"/>
                      <a:pt x="1510" y="609"/>
                      <a:pt x="1552" y="596"/>
                    </a:cubicBezTo>
                    <a:cubicBezTo>
                      <a:pt x="1608" y="579"/>
                      <a:pt x="1673" y="572"/>
                      <a:pt x="1720" y="532"/>
                    </a:cubicBezTo>
                    <a:cubicBezTo>
                      <a:pt x="1783" y="478"/>
                      <a:pt x="1811" y="439"/>
                      <a:pt x="1856" y="372"/>
                    </a:cubicBezTo>
                    <a:cubicBezTo>
                      <a:pt x="1854" y="336"/>
                      <a:pt x="1870" y="170"/>
                      <a:pt x="1816" y="116"/>
                    </a:cubicBezTo>
                    <a:cubicBezTo>
                      <a:pt x="1791" y="91"/>
                      <a:pt x="1772" y="98"/>
                      <a:pt x="1736" y="92"/>
                    </a:cubicBezTo>
                    <a:cubicBezTo>
                      <a:pt x="1665" y="80"/>
                      <a:pt x="1609" y="65"/>
                      <a:pt x="1536" y="60"/>
                    </a:cubicBezTo>
                    <a:cubicBezTo>
                      <a:pt x="1469" y="55"/>
                      <a:pt x="1381" y="52"/>
                      <a:pt x="1312" y="44"/>
                    </a:cubicBezTo>
                    <a:cubicBezTo>
                      <a:pt x="1198" y="31"/>
                      <a:pt x="1091" y="0"/>
                      <a:pt x="976" y="12"/>
                    </a:cubicBezTo>
                    <a:close/>
                  </a:path>
                </a:pathLst>
              </a:custGeom>
              <a:solidFill>
                <a:srgbClr val="C0C0C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7242" name="Freeform 186"/>
              <p:cNvSpPr>
                <a:spLocks/>
              </p:cNvSpPr>
              <p:nvPr/>
            </p:nvSpPr>
            <p:spPr bwMode="auto">
              <a:xfrm>
                <a:off x="4818" y="1920"/>
                <a:ext cx="785" cy="928"/>
              </a:xfrm>
              <a:custGeom>
                <a:avLst/>
                <a:gdLst/>
                <a:ahLst/>
                <a:cxnLst>
                  <a:cxn ang="0">
                    <a:pos x="569" y="48"/>
                  </a:cxn>
                  <a:cxn ang="0">
                    <a:pos x="441" y="128"/>
                  </a:cxn>
                  <a:cxn ang="0">
                    <a:pos x="385" y="184"/>
                  </a:cxn>
                  <a:cxn ang="0">
                    <a:pos x="257" y="312"/>
                  </a:cxn>
                  <a:cxn ang="0">
                    <a:pos x="233" y="336"/>
                  </a:cxn>
                  <a:cxn ang="0">
                    <a:pos x="161" y="392"/>
                  </a:cxn>
                  <a:cxn ang="0">
                    <a:pos x="145" y="416"/>
                  </a:cxn>
                  <a:cxn ang="0">
                    <a:pos x="89" y="472"/>
                  </a:cxn>
                  <a:cxn ang="0">
                    <a:pos x="65" y="496"/>
                  </a:cxn>
                  <a:cxn ang="0">
                    <a:pos x="25" y="600"/>
                  </a:cxn>
                  <a:cxn ang="0">
                    <a:pos x="1" y="712"/>
                  </a:cxn>
                  <a:cxn ang="0">
                    <a:pos x="25" y="928"/>
                  </a:cxn>
                  <a:cxn ang="0">
                    <a:pos x="377" y="824"/>
                  </a:cxn>
                  <a:cxn ang="0">
                    <a:pos x="489" y="688"/>
                  </a:cxn>
                  <a:cxn ang="0">
                    <a:pos x="537" y="608"/>
                  </a:cxn>
                  <a:cxn ang="0">
                    <a:pos x="625" y="488"/>
                  </a:cxn>
                  <a:cxn ang="0">
                    <a:pos x="713" y="360"/>
                  </a:cxn>
                  <a:cxn ang="0">
                    <a:pos x="729" y="312"/>
                  </a:cxn>
                  <a:cxn ang="0">
                    <a:pos x="785" y="184"/>
                  </a:cxn>
                  <a:cxn ang="0">
                    <a:pos x="777" y="40"/>
                  </a:cxn>
                  <a:cxn ang="0">
                    <a:pos x="697" y="8"/>
                  </a:cxn>
                  <a:cxn ang="0">
                    <a:pos x="673" y="0"/>
                  </a:cxn>
                  <a:cxn ang="0">
                    <a:pos x="609" y="8"/>
                  </a:cxn>
                  <a:cxn ang="0">
                    <a:pos x="593" y="32"/>
                  </a:cxn>
                  <a:cxn ang="0">
                    <a:pos x="569" y="48"/>
                  </a:cxn>
                </a:cxnLst>
                <a:rect l="0" t="0" r="r" b="b"/>
                <a:pathLst>
                  <a:path w="803" h="928">
                    <a:moveTo>
                      <a:pt x="569" y="48"/>
                    </a:moveTo>
                    <a:cubicBezTo>
                      <a:pt x="522" y="72"/>
                      <a:pt x="481" y="94"/>
                      <a:pt x="441" y="128"/>
                    </a:cubicBezTo>
                    <a:cubicBezTo>
                      <a:pt x="421" y="145"/>
                      <a:pt x="385" y="184"/>
                      <a:pt x="385" y="184"/>
                    </a:cubicBezTo>
                    <a:cubicBezTo>
                      <a:pt x="369" y="249"/>
                      <a:pt x="306" y="271"/>
                      <a:pt x="257" y="312"/>
                    </a:cubicBezTo>
                    <a:cubicBezTo>
                      <a:pt x="248" y="319"/>
                      <a:pt x="242" y="329"/>
                      <a:pt x="233" y="336"/>
                    </a:cubicBezTo>
                    <a:cubicBezTo>
                      <a:pt x="210" y="355"/>
                      <a:pt x="185" y="373"/>
                      <a:pt x="161" y="392"/>
                    </a:cubicBezTo>
                    <a:cubicBezTo>
                      <a:pt x="153" y="398"/>
                      <a:pt x="151" y="409"/>
                      <a:pt x="145" y="416"/>
                    </a:cubicBezTo>
                    <a:cubicBezTo>
                      <a:pt x="127" y="436"/>
                      <a:pt x="108" y="453"/>
                      <a:pt x="89" y="472"/>
                    </a:cubicBezTo>
                    <a:cubicBezTo>
                      <a:pt x="81" y="480"/>
                      <a:pt x="65" y="496"/>
                      <a:pt x="65" y="496"/>
                    </a:cubicBezTo>
                    <a:cubicBezTo>
                      <a:pt x="53" y="532"/>
                      <a:pt x="34" y="563"/>
                      <a:pt x="25" y="600"/>
                    </a:cubicBezTo>
                    <a:cubicBezTo>
                      <a:pt x="16" y="637"/>
                      <a:pt x="10" y="675"/>
                      <a:pt x="1" y="712"/>
                    </a:cubicBezTo>
                    <a:cubicBezTo>
                      <a:pt x="6" y="807"/>
                      <a:pt x="0" y="852"/>
                      <a:pt x="25" y="928"/>
                    </a:cubicBezTo>
                    <a:cubicBezTo>
                      <a:pt x="155" y="921"/>
                      <a:pt x="274" y="912"/>
                      <a:pt x="377" y="824"/>
                    </a:cubicBezTo>
                    <a:cubicBezTo>
                      <a:pt x="423" y="785"/>
                      <a:pt x="440" y="721"/>
                      <a:pt x="489" y="688"/>
                    </a:cubicBezTo>
                    <a:cubicBezTo>
                      <a:pt x="500" y="644"/>
                      <a:pt x="519" y="645"/>
                      <a:pt x="537" y="608"/>
                    </a:cubicBezTo>
                    <a:cubicBezTo>
                      <a:pt x="560" y="561"/>
                      <a:pt x="588" y="525"/>
                      <a:pt x="625" y="488"/>
                    </a:cubicBezTo>
                    <a:cubicBezTo>
                      <a:pt x="641" y="439"/>
                      <a:pt x="685" y="402"/>
                      <a:pt x="713" y="360"/>
                    </a:cubicBezTo>
                    <a:cubicBezTo>
                      <a:pt x="722" y="346"/>
                      <a:pt x="724" y="328"/>
                      <a:pt x="729" y="312"/>
                    </a:cubicBezTo>
                    <a:cubicBezTo>
                      <a:pt x="743" y="269"/>
                      <a:pt x="770" y="228"/>
                      <a:pt x="785" y="184"/>
                    </a:cubicBezTo>
                    <a:cubicBezTo>
                      <a:pt x="792" y="131"/>
                      <a:pt x="803" y="93"/>
                      <a:pt x="777" y="40"/>
                    </a:cubicBezTo>
                    <a:cubicBezTo>
                      <a:pt x="773" y="31"/>
                      <a:pt x="710" y="12"/>
                      <a:pt x="697" y="8"/>
                    </a:cubicBezTo>
                    <a:cubicBezTo>
                      <a:pt x="689" y="5"/>
                      <a:pt x="673" y="0"/>
                      <a:pt x="673" y="0"/>
                    </a:cubicBezTo>
                    <a:cubicBezTo>
                      <a:pt x="652" y="3"/>
                      <a:pt x="629" y="0"/>
                      <a:pt x="609" y="8"/>
                    </a:cubicBezTo>
                    <a:cubicBezTo>
                      <a:pt x="600" y="12"/>
                      <a:pt x="601" y="26"/>
                      <a:pt x="593" y="32"/>
                    </a:cubicBezTo>
                    <a:cubicBezTo>
                      <a:pt x="566" y="53"/>
                      <a:pt x="569" y="28"/>
                      <a:pt x="569" y="48"/>
                    </a:cubicBezTo>
                    <a:close/>
                  </a:path>
                </a:pathLst>
              </a:custGeom>
              <a:solidFill>
                <a:srgbClr val="C0C0C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grpSp>
            <p:nvGrpSpPr>
              <p:cNvPr id="557172" name="Group 187"/>
              <p:cNvGrpSpPr>
                <a:grpSpLocks/>
              </p:cNvGrpSpPr>
              <p:nvPr/>
            </p:nvGrpSpPr>
            <p:grpSpPr bwMode="auto">
              <a:xfrm>
                <a:off x="3598" y="2544"/>
                <a:ext cx="188" cy="144"/>
                <a:chOff x="768" y="3072"/>
                <a:chExt cx="192" cy="144"/>
              </a:xfrm>
            </p:grpSpPr>
            <p:sp>
              <p:nvSpPr>
                <p:cNvPr id="557244" name="AutoShape 188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7245" name="AutoShape 189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7246" name="AutoShape 190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557176" name="Group 191"/>
              <p:cNvGrpSpPr>
                <a:grpSpLocks/>
              </p:cNvGrpSpPr>
              <p:nvPr/>
            </p:nvGrpSpPr>
            <p:grpSpPr bwMode="auto">
              <a:xfrm>
                <a:off x="3739" y="2016"/>
                <a:ext cx="516" cy="480"/>
                <a:chOff x="576" y="2880"/>
                <a:chExt cx="528" cy="480"/>
              </a:xfrm>
            </p:grpSpPr>
            <p:grpSp>
              <p:nvGrpSpPr>
                <p:cNvPr id="557180" name="Group 192"/>
                <p:cNvGrpSpPr>
                  <a:grpSpLocks/>
                </p:cNvGrpSpPr>
                <p:nvPr/>
              </p:nvGrpSpPr>
              <p:grpSpPr bwMode="auto">
                <a:xfrm>
                  <a:off x="576" y="2880"/>
                  <a:ext cx="192" cy="144"/>
                  <a:chOff x="768" y="3072"/>
                  <a:chExt cx="192" cy="144"/>
                </a:xfrm>
              </p:grpSpPr>
              <p:sp>
                <p:nvSpPr>
                  <p:cNvPr id="557249" name="AutoShape 193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50" name="AutoShape 194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51" name="AutoShape 195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184" name="Group 196"/>
                <p:cNvGrpSpPr>
                  <a:grpSpLocks/>
                </p:cNvGrpSpPr>
                <p:nvPr/>
              </p:nvGrpSpPr>
              <p:grpSpPr bwMode="auto">
                <a:xfrm rot="-8330457">
                  <a:off x="720" y="2928"/>
                  <a:ext cx="192" cy="144"/>
                  <a:chOff x="768" y="3072"/>
                  <a:chExt cx="192" cy="144"/>
                </a:xfrm>
              </p:grpSpPr>
              <p:sp>
                <p:nvSpPr>
                  <p:cNvPr id="557253" name="AutoShape 19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54" name="AutoShape 19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55" name="AutoShape 199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188" name="Group 200"/>
                <p:cNvGrpSpPr>
                  <a:grpSpLocks/>
                </p:cNvGrpSpPr>
                <p:nvPr/>
              </p:nvGrpSpPr>
              <p:grpSpPr bwMode="auto">
                <a:xfrm>
                  <a:off x="672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7257" name="AutoShape 201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58" name="AutoShape 20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59" name="AutoShape 203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192" name="Group 204"/>
                <p:cNvGrpSpPr>
                  <a:grpSpLocks/>
                </p:cNvGrpSpPr>
                <p:nvPr/>
              </p:nvGrpSpPr>
              <p:grpSpPr bwMode="auto">
                <a:xfrm>
                  <a:off x="816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7261" name="AutoShape 205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62" name="AutoShape 206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63" name="AutoShape 207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196" name="Group 208"/>
                <p:cNvGrpSpPr>
                  <a:grpSpLocks/>
                </p:cNvGrpSpPr>
                <p:nvPr/>
              </p:nvGrpSpPr>
              <p:grpSpPr bwMode="auto">
                <a:xfrm rot="-8330457">
                  <a:off x="768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7265" name="AutoShape 20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66" name="AutoShape 210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67" name="AutoShape 211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200" name="Group 212"/>
                <p:cNvGrpSpPr>
                  <a:grpSpLocks/>
                </p:cNvGrpSpPr>
                <p:nvPr/>
              </p:nvGrpSpPr>
              <p:grpSpPr bwMode="auto">
                <a:xfrm>
                  <a:off x="912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7269" name="AutoShape 213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70" name="AutoShape 214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71" name="AutoShape 215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201" name="Group 216"/>
                <p:cNvGrpSpPr>
                  <a:grpSpLocks/>
                </p:cNvGrpSpPr>
                <p:nvPr/>
              </p:nvGrpSpPr>
              <p:grpSpPr bwMode="auto">
                <a:xfrm>
                  <a:off x="864" y="3216"/>
                  <a:ext cx="192" cy="144"/>
                  <a:chOff x="768" y="3072"/>
                  <a:chExt cx="192" cy="144"/>
                </a:xfrm>
              </p:grpSpPr>
              <p:sp>
                <p:nvSpPr>
                  <p:cNvPr id="557273" name="AutoShape 21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74" name="AutoShape 21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75" name="AutoShape 219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7205" name="Group 220"/>
              <p:cNvGrpSpPr>
                <a:grpSpLocks/>
              </p:cNvGrpSpPr>
              <p:nvPr/>
            </p:nvGrpSpPr>
            <p:grpSpPr bwMode="auto">
              <a:xfrm>
                <a:off x="3739" y="2064"/>
                <a:ext cx="187" cy="144"/>
                <a:chOff x="768" y="3072"/>
                <a:chExt cx="192" cy="144"/>
              </a:xfrm>
            </p:grpSpPr>
            <p:sp>
              <p:nvSpPr>
                <p:cNvPr id="557277" name="AutoShape 221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7278" name="AutoShape 222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7279" name="AutoShape 223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557209" name="Group 224"/>
              <p:cNvGrpSpPr>
                <a:grpSpLocks/>
              </p:cNvGrpSpPr>
              <p:nvPr/>
            </p:nvGrpSpPr>
            <p:grpSpPr bwMode="auto">
              <a:xfrm>
                <a:off x="5006" y="1632"/>
                <a:ext cx="188" cy="144"/>
                <a:chOff x="768" y="3072"/>
                <a:chExt cx="192" cy="144"/>
              </a:xfrm>
            </p:grpSpPr>
            <p:sp>
              <p:nvSpPr>
                <p:cNvPr id="557281" name="AutoShape 225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7282" name="AutoShape 226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7283" name="AutoShape 227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557213" name="Group 228"/>
              <p:cNvGrpSpPr>
                <a:grpSpLocks/>
              </p:cNvGrpSpPr>
              <p:nvPr/>
            </p:nvGrpSpPr>
            <p:grpSpPr bwMode="auto">
              <a:xfrm rot="-5665660">
                <a:off x="4789" y="1949"/>
                <a:ext cx="528" cy="469"/>
                <a:chOff x="1296" y="2928"/>
                <a:chExt cx="528" cy="480"/>
              </a:xfrm>
            </p:grpSpPr>
            <p:grpSp>
              <p:nvGrpSpPr>
                <p:cNvPr id="557218" name="Group 229"/>
                <p:cNvGrpSpPr>
                  <a:grpSpLocks/>
                </p:cNvGrpSpPr>
                <p:nvPr/>
              </p:nvGrpSpPr>
              <p:grpSpPr bwMode="auto">
                <a:xfrm>
                  <a:off x="1296" y="2928"/>
                  <a:ext cx="192" cy="144"/>
                  <a:chOff x="768" y="3072"/>
                  <a:chExt cx="192" cy="144"/>
                </a:xfrm>
              </p:grpSpPr>
              <p:sp>
                <p:nvSpPr>
                  <p:cNvPr id="557286" name="AutoShape 230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87" name="AutoShape 23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88" name="AutoShape 232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219" name="Group 233"/>
                <p:cNvGrpSpPr>
                  <a:grpSpLocks/>
                </p:cNvGrpSpPr>
                <p:nvPr/>
              </p:nvGrpSpPr>
              <p:grpSpPr bwMode="auto">
                <a:xfrm rot="-8330457">
                  <a:off x="1440" y="2976"/>
                  <a:ext cx="192" cy="144"/>
                  <a:chOff x="768" y="3072"/>
                  <a:chExt cx="192" cy="144"/>
                </a:xfrm>
              </p:grpSpPr>
              <p:sp>
                <p:nvSpPr>
                  <p:cNvPr id="557290" name="AutoShape 234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91" name="AutoShape 23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92" name="AutoShape 236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223" name="Group 237"/>
                <p:cNvGrpSpPr>
                  <a:grpSpLocks/>
                </p:cNvGrpSpPr>
                <p:nvPr/>
              </p:nvGrpSpPr>
              <p:grpSpPr bwMode="auto">
                <a:xfrm>
                  <a:off x="1392" y="3072"/>
                  <a:ext cx="192" cy="144"/>
                  <a:chOff x="768" y="3072"/>
                  <a:chExt cx="192" cy="144"/>
                </a:xfrm>
              </p:grpSpPr>
              <p:sp>
                <p:nvSpPr>
                  <p:cNvPr id="557294" name="AutoShape 238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95" name="AutoShape 23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96" name="AutoShape 240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227" name="Group 241"/>
                <p:cNvGrpSpPr>
                  <a:grpSpLocks/>
                </p:cNvGrpSpPr>
                <p:nvPr/>
              </p:nvGrpSpPr>
              <p:grpSpPr bwMode="auto">
                <a:xfrm>
                  <a:off x="1536" y="3072"/>
                  <a:ext cx="192" cy="144"/>
                  <a:chOff x="768" y="3072"/>
                  <a:chExt cx="192" cy="144"/>
                </a:xfrm>
              </p:grpSpPr>
              <p:sp>
                <p:nvSpPr>
                  <p:cNvPr id="557298" name="AutoShape 242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299" name="AutoShape 24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00" name="AutoShape 244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231" name="Group 245"/>
                <p:cNvGrpSpPr>
                  <a:grpSpLocks/>
                </p:cNvGrpSpPr>
                <p:nvPr/>
              </p:nvGrpSpPr>
              <p:grpSpPr bwMode="auto">
                <a:xfrm rot="-8330457">
                  <a:off x="1488" y="3168"/>
                  <a:ext cx="192" cy="144"/>
                  <a:chOff x="768" y="3072"/>
                  <a:chExt cx="192" cy="144"/>
                </a:xfrm>
              </p:grpSpPr>
              <p:sp>
                <p:nvSpPr>
                  <p:cNvPr id="557302" name="AutoShape 24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03" name="AutoShape 24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04" name="AutoShape 248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238" name="Group 249"/>
                <p:cNvGrpSpPr>
                  <a:grpSpLocks/>
                </p:cNvGrpSpPr>
                <p:nvPr/>
              </p:nvGrpSpPr>
              <p:grpSpPr bwMode="auto">
                <a:xfrm>
                  <a:off x="1632" y="3168"/>
                  <a:ext cx="192" cy="144"/>
                  <a:chOff x="768" y="3072"/>
                  <a:chExt cx="192" cy="144"/>
                </a:xfrm>
              </p:grpSpPr>
              <p:sp>
                <p:nvSpPr>
                  <p:cNvPr id="557306" name="AutoShape 250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07" name="AutoShape 25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08" name="AutoShape 252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243" name="Group 253"/>
                <p:cNvGrpSpPr>
                  <a:grpSpLocks/>
                </p:cNvGrpSpPr>
                <p:nvPr/>
              </p:nvGrpSpPr>
              <p:grpSpPr bwMode="auto">
                <a:xfrm>
                  <a:off x="1584" y="3264"/>
                  <a:ext cx="192" cy="144"/>
                  <a:chOff x="768" y="3072"/>
                  <a:chExt cx="192" cy="144"/>
                </a:xfrm>
              </p:grpSpPr>
              <p:sp>
                <p:nvSpPr>
                  <p:cNvPr id="557310" name="AutoShape 254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11" name="AutoShape 25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12" name="AutoShape 256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7247" name="Group 257"/>
              <p:cNvGrpSpPr>
                <a:grpSpLocks/>
              </p:cNvGrpSpPr>
              <p:nvPr/>
            </p:nvGrpSpPr>
            <p:grpSpPr bwMode="auto">
              <a:xfrm>
                <a:off x="3692" y="2640"/>
                <a:ext cx="187" cy="144"/>
                <a:chOff x="768" y="3072"/>
                <a:chExt cx="192" cy="144"/>
              </a:xfrm>
            </p:grpSpPr>
            <p:sp>
              <p:nvSpPr>
                <p:cNvPr id="557314" name="AutoShape 258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7315" name="AutoShape 259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7316" name="AutoShape 260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557248" name="Group 261"/>
              <p:cNvGrpSpPr>
                <a:grpSpLocks/>
              </p:cNvGrpSpPr>
              <p:nvPr/>
            </p:nvGrpSpPr>
            <p:grpSpPr bwMode="auto">
              <a:xfrm rot="2113300">
                <a:off x="4630" y="1536"/>
                <a:ext cx="447" cy="505"/>
                <a:chOff x="1021" y="3059"/>
                <a:chExt cx="457" cy="505"/>
              </a:xfrm>
            </p:grpSpPr>
            <p:grpSp>
              <p:nvGrpSpPr>
                <p:cNvPr id="557252" name="Group 262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557319" name="AutoShape 263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20" name="AutoShape 264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21" name="AutoShape 265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256" name="Group 266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557323" name="AutoShape 26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24" name="AutoShape 26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25" name="AutoShape 269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260" name="Group 270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557327" name="AutoShape 271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28" name="AutoShape 27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29" name="AutoShape 273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264" name="Group 274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557331" name="AutoShape 275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32" name="AutoShape 276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33" name="AutoShape 277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sp>
            <p:nvSpPr>
              <p:cNvPr id="557334" name="Text Box 278"/>
              <p:cNvSpPr txBox="1">
                <a:spLocks noChangeArrowheads="1"/>
              </p:cNvSpPr>
              <p:nvPr/>
            </p:nvSpPr>
            <p:spPr bwMode="auto">
              <a:xfrm>
                <a:off x="4396" y="2400"/>
                <a:ext cx="422" cy="3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2400" b="1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sym typeface="Symbol" pitchFamily="18" charset="2"/>
                  </a:rPr>
                  <a:t></a:t>
                </a:r>
                <a:r>
                  <a:rPr lang="en-US" sz="2400" b="1" baseline="-25000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sym typeface="Symbol" pitchFamily="18" charset="2"/>
                  </a:rPr>
                  <a:t>2</a:t>
                </a:r>
                <a:endParaRPr lang="en-US" sz="2400" b="1" baseline="-25000">
                  <a:solidFill>
                    <a:schemeClr val="accent1">
                      <a:lumMod val="75000"/>
                    </a:schemeClr>
                  </a:solidFill>
                  <a:latin typeface="Times New Roman" pitchFamily="18" charset="0"/>
                </a:endParaRPr>
              </a:p>
            </p:txBody>
          </p:sp>
          <p:grpSp>
            <p:nvGrpSpPr>
              <p:cNvPr id="557268" name="Group 279"/>
              <p:cNvGrpSpPr>
                <a:grpSpLocks/>
              </p:cNvGrpSpPr>
              <p:nvPr/>
            </p:nvGrpSpPr>
            <p:grpSpPr bwMode="auto">
              <a:xfrm rot="3207860">
                <a:off x="4038" y="1566"/>
                <a:ext cx="457" cy="494"/>
                <a:chOff x="1021" y="3059"/>
                <a:chExt cx="457" cy="505"/>
              </a:xfrm>
            </p:grpSpPr>
            <p:grpSp>
              <p:nvGrpSpPr>
                <p:cNvPr id="557272" name="Group 280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557337" name="AutoShape 281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38" name="AutoShape 28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39" name="AutoShape 283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276" name="Group 284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557341" name="AutoShape 285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42" name="AutoShape 286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43" name="AutoShape 287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280" name="Group 288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557345" name="AutoShape 28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46" name="AutoShape 290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47" name="AutoShape 291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284" name="Group 292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557349" name="AutoShape 293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50" name="AutoShape 294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51" name="AutoShape 295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7285" name="Group 296"/>
              <p:cNvGrpSpPr>
                <a:grpSpLocks/>
              </p:cNvGrpSpPr>
              <p:nvPr/>
            </p:nvGrpSpPr>
            <p:grpSpPr bwMode="auto">
              <a:xfrm>
                <a:off x="3973" y="2016"/>
                <a:ext cx="517" cy="480"/>
                <a:chOff x="576" y="2880"/>
                <a:chExt cx="528" cy="480"/>
              </a:xfrm>
            </p:grpSpPr>
            <p:grpSp>
              <p:nvGrpSpPr>
                <p:cNvPr id="557289" name="Group 297"/>
                <p:cNvGrpSpPr>
                  <a:grpSpLocks/>
                </p:cNvGrpSpPr>
                <p:nvPr/>
              </p:nvGrpSpPr>
              <p:grpSpPr bwMode="auto">
                <a:xfrm>
                  <a:off x="576" y="2880"/>
                  <a:ext cx="192" cy="144"/>
                  <a:chOff x="768" y="3072"/>
                  <a:chExt cx="192" cy="144"/>
                </a:xfrm>
              </p:grpSpPr>
              <p:sp>
                <p:nvSpPr>
                  <p:cNvPr id="557354" name="AutoShape 298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55" name="AutoShape 29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56" name="AutoShape 300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293" name="Group 301"/>
                <p:cNvGrpSpPr>
                  <a:grpSpLocks/>
                </p:cNvGrpSpPr>
                <p:nvPr/>
              </p:nvGrpSpPr>
              <p:grpSpPr bwMode="auto">
                <a:xfrm rot="-8330457">
                  <a:off x="720" y="2928"/>
                  <a:ext cx="192" cy="144"/>
                  <a:chOff x="768" y="3072"/>
                  <a:chExt cx="192" cy="144"/>
                </a:xfrm>
              </p:grpSpPr>
              <p:sp>
                <p:nvSpPr>
                  <p:cNvPr id="557358" name="AutoShape 302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59" name="AutoShape 30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60" name="AutoShape 304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297" name="Group 305"/>
                <p:cNvGrpSpPr>
                  <a:grpSpLocks/>
                </p:cNvGrpSpPr>
                <p:nvPr/>
              </p:nvGrpSpPr>
              <p:grpSpPr bwMode="auto">
                <a:xfrm>
                  <a:off x="672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7362" name="AutoShape 30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63" name="AutoShape 30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64" name="AutoShape 308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301" name="Group 309"/>
                <p:cNvGrpSpPr>
                  <a:grpSpLocks/>
                </p:cNvGrpSpPr>
                <p:nvPr/>
              </p:nvGrpSpPr>
              <p:grpSpPr bwMode="auto">
                <a:xfrm>
                  <a:off x="816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7366" name="AutoShape 310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67" name="AutoShape 31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68" name="AutoShape 312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305" name="Group 313"/>
                <p:cNvGrpSpPr>
                  <a:grpSpLocks/>
                </p:cNvGrpSpPr>
                <p:nvPr/>
              </p:nvGrpSpPr>
              <p:grpSpPr bwMode="auto">
                <a:xfrm rot="-8330457">
                  <a:off x="768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7370" name="AutoShape 314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71" name="AutoShape 31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72" name="AutoShape 316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309" name="Group 317"/>
                <p:cNvGrpSpPr>
                  <a:grpSpLocks/>
                </p:cNvGrpSpPr>
                <p:nvPr/>
              </p:nvGrpSpPr>
              <p:grpSpPr bwMode="auto">
                <a:xfrm>
                  <a:off x="912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7374" name="AutoShape 318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75" name="AutoShape 31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76" name="AutoShape 320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313" name="Group 321"/>
                <p:cNvGrpSpPr>
                  <a:grpSpLocks/>
                </p:cNvGrpSpPr>
                <p:nvPr/>
              </p:nvGrpSpPr>
              <p:grpSpPr bwMode="auto">
                <a:xfrm>
                  <a:off x="864" y="3216"/>
                  <a:ext cx="192" cy="144"/>
                  <a:chOff x="768" y="3072"/>
                  <a:chExt cx="192" cy="144"/>
                </a:xfrm>
              </p:grpSpPr>
              <p:sp>
                <p:nvSpPr>
                  <p:cNvPr id="557378" name="AutoShape 322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79" name="AutoShape 32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80" name="AutoShape 324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7317" name="Group 325"/>
              <p:cNvGrpSpPr>
                <a:grpSpLocks/>
              </p:cNvGrpSpPr>
              <p:nvPr/>
            </p:nvGrpSpPr>
            <p:grpSpPr bwMode="auto">
              <a:xfrm>
                <a:off x="3973" y="1824"/>
                <a:ext cx="517" cy="480"/>
                <a:chOff x="576" y="2880"/>
                <a:chExt cx="528" cy="480"/>
              </a:xfrm>
            </p:grpSpPr>
            <p:grpSp>
              <p:nvGrpSpPr>
                <p:cNvPr id="557318" name="Group 326"/>
                <p:cNvGrpSpPr>
                  <a:grpSpLocks/>
                </p:cNvGrpSpPr>
                <p:nvPr/>
              </p:nvGrpSpPr>
              <p:grpSpPr bwMode="auto">
                <a:xfrm>
                  <a:off x="576" y="2880"/>
                  <a:ext cx="192" cy="144"/>
                  <a:chOff x="768" y="3072"/>
                  <a:chExt cx="192" cy="144"/>
                </a:xfrm>
              </p:grpSpPr>
              <p:sp>
                <p:nvSpPr>
                  <p:cNvPr id="557383" name="AutoShape 32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84" name="AutoShape 32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85" name="AutoShape 329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322" name="Group 330"/>
                <p:cNvGrpSpPr>
                  <a:grpSpLocks/>
                </p:cNvGrpSpPr>
                <p:nvPr/>
              </p:nvGrpSpPr>
              <p:grpSpPr bwMode="auto">
                <a:xfrm rot="-8330457">
                  <a:off x="720" y="2928"/>
                  <a:ext cx="192" cy="144"/>
                  <a:chOff x="768" y="3072"/>
                  <a:chExt cx="192" cy="144"/>
                </a:xfrm>
              </p:grpSpPr>
              <p:sp>
                <p:nvSpPr>
                  <p:cNvPr id="557387" name="AutoShape 331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88" name="AutoShape 33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89" name="AutoShape 333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326" name="Group 334"/>
                <p:cNvGrpSpPr>
                  <a:grpSpLocks/>
                </p:cNvGrpSpPr>
                <p:nvPr/>
              </p:nvGrpSpPr>
              <p:grpSpPr bwMode="auto">
                <a:xfrm>
                  <a:off x="672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7391" name="AutoShape 335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92" name="AutoShape 336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93" name="AutoShape 337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330" name="Group 338"/>
                <p:cNvGrpSpPr>
                  <a:grpSpLocks/>
                </p:cNvGrpSpPr>
                <p:nvPr/>
              </p:nvGrpSpPr>
              <p:grpSpPr bwMode="auto">
                <a:xfrm>
                  <a:off x="816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7395" name="AutoShape 33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96" name="AutoShape 340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397" name="AutoShape 341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335" name="Group 342"/>
                <p:cNvGrpSpPr>
                  <a:grpSpLocks/>
                </p:cNvGrpSpPr>
                <p:nvPr/>
              </p:nvGrpSpPr>
              <p:grpSpPr bwMode="auto">
                <a:xfrm rot="-8330457">
                  <a:off x="768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7399" name="AutoShape 343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00" name="AutoShape 344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01" name="AutoShape 345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336" name="Group 346"/>
                <p:cNvGrpSpPr>
                  <a:grpSpLocks/>
                </p:cNvGrpSpPr>
                <p:nvPr/>
              </p:nvGrpSpPr>
              <p:grpSpPr bwMode="auto">
                <a:xfrm>
                  <a:off x="912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7403" name="AutoShape 34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04" name="AutoShape 34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05" name="AutoShape 349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340" name="Group 350"/>
                <p:cNvGrpSpPr>
                  <a:grpSpLocks/>
                </p:cNvGrpSpPr>
                <p:nvPr/>
              </p:nvGrpSpPr>
              <p:grpSpPr bwMode="auto">
                <a:xfrm>
                  <a:off x="864" y="3216"/>
                  <a:ext cx="192" cy="144"/>
                  <a:chOff x="768" y="3072"/>
                  <a:chExt cx="192" cy="144"/>
                </a:xfrm>
              </p:grpSpPr>
              <p:sp>
                <p:nvSpPr>
                  <p:cNvPr id="557407" name="AutoShape 351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08" name="AutoShape 35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09" name="AutoShape 353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7344" name="Group 354"/>
              <p:cNvGrpSpPr>
                <a:grpSpLocks/>
              </p:cNvGrpSpPr>
              <p:nvPr/>
            </p:nvGrpSpPr>
            <p:grpSpPr bwMode="auto">
              <a:xfrm>
                <a:off x="4255" y="1920"/>
                <a:ext cx="516" cy="432"/>
                <a:chOff x="576" y="2880"/>
                <a:chExt cx="528" cy="480"/>
              </a:xfrm>
            </p:grpSpPr>
            <p:grpSp>
              <p:nvGrpSpPr>
                <p:cNvPr id="557348" name="Group 355"/>
                <p:cNvGrpSpPr>
                  <a:grpSpLocks/>
                </p:cNvGrpSpPr>
                <p:nvPr/>
              </p:nvGrpSpPr>
              <p:grpSpPr bwMode="auto">
                <a:xfrm>
                  <a:off x="576" y="2880"/>
                  <a:ext cx="192" cy="144"/>
                  <a:chOff x="768" y="3072"/>
                  <a:chExt cx="192" cy="144"/>
                </a:xfrm>
              </p:grpSpPr>
              <p:sp>
                <p:nvSpPr>
                  <p:cNvPr id="557412" name="AutoShape 35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13" name="AutoShape 35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14" name="AutoShape 358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352" name="Group 359"/>
                <p:cNvGrpSpPr>
                  <a:grpSpLocks/>
                </p:cNvGrpSpPr>
                <p:nvPr/>
              </p:nvGrpSpPr>
              <p:grpSpPr bwMode="auto">
                <a:xfrm rot="-8330457">
                  <a:off x="720" y="2928"/>
                  <a:ext cx="192" cy="144"/>
                  <a:chOff x="768" y="3072"/>
                  <a:chExt cx="192" cy="144"/>
                </a:xfrm>
              </p:grpSpPr>
              <p:sp>
                <p:nvSpPr>
                  <p:cNvPr id="557416" name="AutoShape 360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17" name="AutoShape 36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18" name="AutoShape 362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353" name="Group 363"/>
                <p:cNvGrpSpPr>
                  <a:grpSpLocks/>
                </p:cNvGrpSpPr>
                <p:nvPr/>
              </p:nvGrpSpPr>
              <p:grpSpPr bwMode="auto">
                <a:xfrm>
                  <a:off x="672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7420" name="AutoShape 364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21" name="AutoShape 36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22" name="AutoShape 366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357" name="Group 367"/>
                <p:cNvGrpSpPr>
                  <a:grpSpLocks/>
                </p:cNvGrpSpPr>
                <p:nvPr/>
              </p:nvGrpSpPr>
              <p:grpSpPr bwMode="auto">
                <a:xfrm>
                  <a:off x="816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7424" name="AutoShape 368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25" name="AutoShape 36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26" name="AutoShape 370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361" name="Group 371"/>
                <p:cNvGrpSpPr>
                  <a:grpSpLocks/>
                </p:cNvGrpSpPr>
                <p:nvPr/>
              </p:nvGrpSpPr>
              <p:grpSpPr bwMode="auto">
                <a:xfrm rot="-8330457">
                  <a:off x="768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7428" name="AutoShape 372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29" name="AutoShape 37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30" name="AutoShape 374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365" name="Group 375"/>
                <p:cNvGrpSpPr>
                  <a:grpSpLocks/>
                </p:cNvGrpSpPr>
                <p:nvPr/>
              </p:nvGrpSpPr>
              <p:grpSpPr bwMode="auto">
                <a:xfrm>
                  <a:off x="912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7432" name="AutoShape 37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33" name="AutoShape 37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34" name="AutoShape 378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369" name="Group 379"/>
                <p:cNvGrpSpPr>
                  <a:grpSpLocks/>
                </p:cNvGrpSpPr>
                <p:nvPr/>
              </p:nvGrpSpPr>
              <p:grpSpPr bwMode="auto">
                <a:xfrm>
                  <a:off x="864" y="3216"/>
                  <a:ext cx="192" cy="144"/>
                  <a:chOff x="768" y="3072"/>
                  <a:chExt cx="192" cy="144"/>
                </a:xfrm>
              </p:grpSpPr>
              <p:sp>
                <p:nvSpPr>
                  <p:cNvPr id="557436" name="AutoShape 380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37" name="AutoShape 38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38" name="AutoShape 382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7373" name="Group 383"/>
              <p:cNvGrpSpPr>
                <a:grpSpLocks/>
              </p:cNvGrpSpPr>
              <p:nvPr/>
            </p:nvGrpSpPr>
            <p:grpSpPr bwMode="auto">
              <a:xfrm rot="-5665660">
                <a:off x="4695" y="1805"/>
                <a:ext cx="528" cy="470"/>
                <a:chOff x="1296" y="2928"/>
                <a:chExt cx="528" cy="480"/>
              </a:xfrm>
            </p:grpSpPr>
            <p:grpSp>
              <p:nvGrpSpPr>
                <p:cNvPr id="557377" name="Group 384"/>
                <p:cNvGrpSpPr>
                  <a:grpSpLocks/>
                </p:cNvGrpSpPr>
                <p:nvPr/>
              </p:nvGrpSpPr>
              <p:grpSpPr bwMode="auto">
                <a:xfrm>
                  <a:off x="1296" y="2928"/>
                  <a:ext cx="192" cy="144"/>
                  <a:chOff x="768" y="3072"/>
                  <a:chExt cx="192" cy="144"/>
                </a:xfrm>
              </p:grpSpPr>
              <p:sp>
                <p:nvSpPr>
                  <p:cNvPr id="557441" name="AutoShape 385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42" name="AutoShape 386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43" name="AutoShape 387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381" name="Group 388"/>
                <p:cNvGrpSpPr>
                  <a:grpSpLocks/>
                </p:cNvGrpSpPr>
                <p:nvPr/>
              </p:nvGrpSpPr>
              <p:grpSpPr bwMode="auto">
                <a:xfrm rot="-8330457">
                  <a:off x="1440" y="2976"/>
                  <a:ext cx="192" cy="144"/>
                  <a:chOff x="768" y="3072"/>
                  <a:chExt cx="192" cy="144"/>
                </a:xfrm>
              </p:grpSpPr>
              <p:sp>
                <p:nvSpPr>
                  <p:cNvPr id="557445" name="AutoShape 38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46" name="AutoShape 390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47" name="AutoShape 391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382" name="Group 392"/>
                <p:cNvGrpSpPr>
                  <a:grpSpLocks/>
                </p:cNvGrpSpPr>
                <p:nvPr/>
              </p:nvGrpSpPr>
              <p:grpSpPr bwMode="auto">
                <a:xfrm>
                  <a:off x="1392" y="3072"/>
                  <a:ext cx="192" cy="144"/>
                  <a:chOff x="768" y="3072"/>
                  <a:chExt cx="192" cy="144"/>
                </a:xfrm>
              </p:grpSpPr>
              <p:sp>
                <p:nvSpPr>
                  <p:cNvPr id="557449" name="AutoShape 393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50" name="AutoShape 394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51" name="AutoShape 395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386" name="Group 396"/>
                <p:cNvGrpSpPr>
                  <a:grpSpLocks/>
                </p:cNvGrpSpPr>
                <p:nvPr/>
              </p:nvGrpSpPr>
              <p:grpSpPr bwMode="auto">
                <a:xfrm>
                  <a:off x="1536" y="3072"/>
                  <a:ext cx="192" cy="144"/>
                  <a:chOff x="768" y="3072"/>
                  <a:chExt cx="192" cy="144"/>
                </a:xfrm>
              </p:grpSpPr>
              <p:sp>
                <p:nvSpPr>
                  <p:cNvPr id="557453" name="AutoShape 39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54" name="AutoShape 39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55" name="AutoShape 399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390" name="Group 400"/>
                <p:cNvGrpSpPr>
                  <a:grpSpLocks/>
                </p:cNvGrpSpPr>
                <p:nvPr/>
              </p:nvGrpSpPr>
              <p:grpSpPr bwMode="auto">
                <a:xfrm rot="-8330457">
                  <a:off x="1488" y="3168"/>
                  <a:ext cx="192" cy="144"/>
                  <a:chOff x="768" y="3072"/>
                  <a:chExt cx="192" cy="144"/>
                </a:xfrm>
              </p:grpSpPr>
              <p:sp>
                <p:nvSpPr>
                  <p:cNvPr id="557457" name="AutoShape 401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58" name="AutoShape 40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59" name="AutoShape 403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394" name="Group 404"/>
                <p:cNvGrpSpPr>
                  <a:grpSpLocks/>
                </p:cNvGrpSpPr>
                <p:nvPr/>
              </p:nvGrpSpPr>
              <p:grpSpPr bwMode="auto">
                <a:xfrm>
                  <a:off x="1632" y="3168"/>
                  <a:ext cx="192" cy="144"/>
                  <a:chOff x="768" y="3072"/>
                  <a:chExt cx="192" cy="144"/>
                </a:xfrm>
              </p:grpSpPr>
              <p:sp>
                <p:nvSpPr>
                  <p:cNvPr id="557461" name="AutoShape 405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62" name="AutoShape 406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63" name="AutoShape 407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398" name="Group 408"/>
                <p:cNvGrpSpPr>
                  <a:grpSpLocks/>
                </p:cNvGrpSpPr>
                <p:nvPr/>
              </p:nvGrpSpPr>
              <p:grpSpPr bwMode="auto">
                <a:xfrm>
                  <a:off x="1584" y="3264"/>
                  <a:ext cx="192" cy="144"/>
                  <a:chOff x="768" y="3072"/>
                  <a:chExt cx="192" cy="144"/>
                </a:xfrm>
              </p:grpSpPr>
              <p:sp>
                <p:nvSpPr>
                  <p:cNvPr id="557465" name="AutoShape 40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66" name="AutoShape 410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67" name="AutoShape 411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7402" name="Group 412"/>
              <p:cNvGrpSpPr>
                <a:grpSpLocks/>
              </p:cNvGrpSpPr>
              <p:nvPr/>
            </p:nvGrpSpPr>
            <p:grpSpPr bwMode="auto">
              <a:xfrm rot="10513696">
                <a:off x="3504" y="2400"/>
                <a:ext cx="516" cy="480"/>
                <a:chOff x="576" y="2880"/>
                <a:chExt cx="528" cy="480"/>
              </a:xfrm>
            </p:grpSpPr>
            <p:grpSp>
              <p:nvGrpSpPr>
                <p:cNvPr id="557406" name="Group 413"/>
                <p:cNvGrpSpPr>
                  <a:grpSpLocks/>
                </p:cNvGrpSpPr>
                <p:nvPr/>
              </p:nvGrpSpPr>
              <p:grpSpPr bwMode="auto">
                <a:xfrm>
                  <a:off x="576" y="2880"/>
                  <a:ext cx="192" cy="144"/>
                  <a:chOff x="768" y="3072"/>
                  <a:chExt cx="192" cy="144"/>
                </a:xfrm>
              </p:grpSpPr>
              <p:sp>
                <p:nvSpPr>
                  <p:cNvPr id="557470" name="AutoShape 414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71" name="AutoShape 41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72" name="AutoShape 416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410" name="Group 417"/>
                <p:cNvGrpSpPr>
                  <a:grpSpLocks/>
                </p:cNvGrpSpPr>
                <p:nvPr/>
              </p:nvGrpSpPr>
              <p:grpSpPr bwMode="auto">
                <a:xfrm rot="-8330457">
                  <a:off x="720" y="2928"/>
                  <a:ext cx="192" cy="144"/>
                  <a:chOff x="768" y="3072"/>
                  <a:chExt cx="192" cy="144"/>
                </a:xfrm>
              </p:grpSpPr>
              <p:sp>
                <p:nvSpPr>
                  <p:cNvPr id="557474" name="AutoShape 418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75" name="AutoShape 41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76" name="AutoShape 420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411" name="Group 421"/>
                <p:cNvGrpSpPr>
                  <a:grpSpLocks/>
                </p:cNvGrpSpPr>
                <p:nvPr/>
              </p:nvGrpSpPr>
              <p:grpSpPr bwMode="auto">
                <a:xfrm>
                  <a:off x="672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7478" name="AutoShape 422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79" name="AutoShape 42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80" name="AutoShape 424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415" name="Group 425"/>
                <p:cNvGrpSpPr>
                  <a:grpSpLocks/>
                </p:cNvGrpSpPr>
                <p:nvPr/>
              </p:nvGrpSpPr>
              <p:grpSpPr bwMode="auto">
                <a:xfrm>
                  <a:off x="816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7482" name="AutoShape 42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83" name="AutoShape 42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84" name="AutoShape 428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419" name="Group 429"/>
                <p:cNvGrpSpPr>
                  <a:grpSpLocks/>
                </p:cNvGrpSpPr>
                <p:nvPr/>
              </p:nvGrpSpPr>
              <p:grpSpPr bwMode="auto">
                <a:xfrm rot="-8330457">
                  <a:off x="768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7486" name="AutoShape 430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87" name="AutoShape 43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88" name="AutoShape 432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423" name="Group 433"/>
                <p:cNvGrpSpPr>
                  <a:grpSpLocks/>
                </p:cNvGrpSpPr>
                <p:nvPr/>
              </p:nvGrpSpPr>
              <p:grpSpPr bwMode="auto">
                <a:xfrm>
                  <a:off x="912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7490" name="AutoShape 434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91" name="AutoShape 43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92" name="AutoShape 436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427" name="Group 437"/>
                <p:cNvGrpSpPr>
                  <a:grpSpLocks/>
                </p:cNvGrpSpPr>
                <p:nvPr/>
              </p:nvGrpSpPr>
              <p:grpSpPr bwMode="auto">
                <a:xfrm>
                  <a:off x="864" y="3216"/>
                  <a:ext cx="192" cy="144"/>
                  <a:chOff x="768" y="3072"/>
                  <a:chExt cx="192" cy="144"/>
                </a:xfrm>
              </p:grpSpPr>
              <p:sp>
                <p:nvSpPr>
                  <p:cNvPr id="557494" name="AutoShape 438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95" name="AutoShape 43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496" name="AutoShape 440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7431" name="Group 441"/>
              <p:cNvGrpSpPr>
                <a:grpSpLocks/>
              </p:cNvGrpSpPr>
              <p:nvPr/>
            </p:nvGrpSpPr>
            <p:grpSpPr bwMode="auto">
              <a:xfrm rot="4825554">
                <a:off x="5118" y="2285"/>
                <a:ext cx="528" cy="469"/>
                <a:chOff x="1296" y="2928"/>
                <a:chExt cx="528" cy="480"/>
              </a:xfrm>
            </p:grpSpPr>
            <p:grpSp>
              <p:nvGrpSpPr>
                <p:cNvPr id="557435" name="Group 442"/>
                <p:cNvGrpSpPr>
                  <a:grpSpLocks/>
                </p:cNvGrpSpPr>
                <p:nvPr/>
              </p:nvGrpSpPr>
              <p:grpSpPr bwMode="auto">
                <a:xfrm>
                  <a:off x="1296" y="2928"/>
                  <a:ext cx="192" cy="144"/>
                  <a:chOff x="768" y="3072"/>
                  <a:chExt cx="192" cy="144"/>
                </a:xfrm>
              </p:grpSpPr>
              <p:sp>
                <p:nvSpPr>
                  <p:cNvPr id="557499" name="AutoShape 443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00" name="AutoShape 444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01" name="AutoShape 445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439" name="Group 446"/>
                <p:cNvGrpSpPr>
                  <a:grpSpLocks/>
                </p:cNvGrpSpPr>
                <p:nvPr/>
              </p:nvGrpSpPr>
              <p:grpSpPr bwMode="auto">
                <a:xfrm rot="-8330457">
                  <a:off x="1440" y="2976"/>
                  <a:ext cx="192" cy="144"/>
                  <a:chOff x="768" y="3072"/>
                  <a:chExt cx="192" cy="144"/>
                </a:xfrm>
              </p:grpSpPr>
              <p:sp>
                <p:nvSpPr>
                  <p:cNvPr id="557503" name="AutoShape 44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04" name="AutoShape 44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05" name="AutoShape 449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440" name="Group 450"/>
                <p:cNvGrpSpPr>
                  <a:grpSpLocks/>
                </p:cNvGrpSpPr>
                <p:nvPr/>
              </p:nvGrpSpPr>
              <p:grpSpPr bwMode="auto">
                <a:xfrm>
                  <a:off x="1392" y="3072"/>
                  <a:ext cx="192" cy="144"/>
                  <a:chOff x="768" y="3072"/>
                  <a:chExt cx="192" cy="144"/>
                </a:xfrm>
              </p:grpSpPr>
              <p:sp>
                <p:nvSpPr>
                  <p:cNvPr id="557507" name="AutoShape 451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08" name="AutoShape 45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09" name="AutoShape 453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444" name="Group 454"/>
                <p:cNvGrpSpPr>
                  <a:grpSpLocks/>
                </p:cNvGrpSpPr>
                <p:nvPr/>
              </p:nvGrpSpPr>
              <p:grpSpPr bwMode="auto">
                <a:xfrm>
                  <a:off x="1536" y="3072"/>
                  <a:ext cx="192" cy="144"/>
                  <a:chOff x="768" y="3072"/>
                  <a:chExt cx="192" cy="144"/>
                </a:xfrm>
              </p:grpSpPr>
              <p:sp>
                <p:nvSpPr>
                  <p:cNvPr id="557511" name="AutoShape 455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12" name="AutoShape 456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13" name="AutoShape 457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448" name="Group 458"/>
                <p:cNvGrpSpPr>
                  <a:grpSpLocks/>
                </p:cNvGrpSpPr>
                <p:nvPr/>
              </p:nvGrpSpPr>
              <p:grpSpPr bwMode="auto">
                <a:xfrm rot="-8330457">
                  <a:off x="1488" y="3168"/>
                  <a:ext cx="192" cy="144"/>
                  <a:chOff x="768" y="3072"/>
                  <a:chExt cx="192" cy="144"/>
                </a:xfrm>
              </p:grpSpPr>
              <p:sp>
                <p:nvSpPr>
                  <p:cNvPr id="557515" name="AutoShape 45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16" name="AutoShape 460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17" name="AutoShape 461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452" name="Group 462"/>
                <p:cNvGrpSpPr>
                  <a:grpSpLocks/>
                </p:cNvGrpSpPr>
                <p:nvPr/>
              </p:nvGrpSpPr>
              <p:grpSpPr bwMode="auto">
                <a:xfrm>
                  <a:off x="1632" y="3168"/>
                  <a:ext cx="192" cy="144"/>
                  <a:chOff x="768" y="3072"/>
                  <a:chExt cx="192" cy="144"/>
                </a:xfrm>
              </p:grpSpPr>
              <p:sp>
                <p:nvSpPr>
                  <p:cNvPr id="557519" name="AutoShape 463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20" name="AutoShape 464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21" name="AutoShape 465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456" name="Group 466"/>
                <p:cNvGrpSpPr>
                  <a:grpSpLocks/>
                </p:cNvGrpSpPr>
                <p:nvPr/>
              </p:nvGrpSpPr>
              <p:grpSpPr bwMode="auto">
                <a:xfrm>
                  <a:off x="1584" y="3264"/>
                  <a:ext cx="192" cy="144"/>
                  <a:chOff x="768" y="3072"/>
                  <a:chExt cx="192" cy="144"/>
                </a:xfrm>
              </p:grpSpPr>
              <p:sp>
                <p:nvSpPr>
                  <p:cNvPr id="557523" name="AutoShape 46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24" name="AutoShape 46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25" name="AutoShape 469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7460" name="Group 470"/>
              <p:cNvGrpSpPr>
                <a:grpSpLocks/>
              </p:cNvGrpSpPr>
              <p:nvPr/>
            </p:nvGrpSpPr>
            <p:grpSpPr bwMode="auto">
              <a:xfrm>
                <a:off x="3598" y="1440"/>
                <a:ext cx="516" cy="480"/>
                <a:chOff x="576" y="2880"/>
                <a:chExt cx="528" cy="480"/>
              </a:xfrm>
            </p:grpSpPr>
            <p:grpSp>
              <p:nvGrpSpPr>
                <p:cNvPr id="557464" name="Group 471"/>
                <p:cNvGrpSpPr>
                  <a:grpSpLocks/>
                </p:cNvGrpSpPr>
                <p:nvPr/>
              </p:nvGrpSpPr>
              <p:grpSpPr bwMode="auto">
                <a:xfrm>
                  <a:off x="576" y="2880"/>
                  <a:ext cx="192" cy="144"/>
                  <a:chOff x="768" y="3072"/>
                  <a:chExt cx="192" cy="144"/>
                </a:xfrm>
              </p:grpSpPr>
              <p:sp>
                <p:nvSpPr>
                  <p:cNvPr id="557528" name="AutoShape 472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29" name="AutoShape 47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30" name="AutoShape 474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468" name="Group 475"/>
                <p:cNvGrpSpPr>
                  <a:grpSpLocks/>
                </p:cNvGrpSpPr>
                <p:nvPr/>
              </p:nvGrpSpPr>
              <p:grpSpPr bwMode="auto">
                <a:xfrm rot="-8330457">
                  <a:off x="720" y="2928"/>
                  <a:ext cx="192" cy="144"/>
                  <a:chOff x="768" y="3072"/>
                  <a:chExt cx="192" cy="144"/>
                </a:xfrm>
              </p:grpSpPr>
              <p:sp>
                <p:nvSpPr>
                  <p:cNvPr id="557532" name="AutoShape 47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33" name="AutoShape 47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34" name="AutoShape 478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469" name="Group 479"/>
                <p:cNvGrpSpPr>
                  <a:grpSpLocks/>
                </p:cNvGrpSpPr>
                <p:nvPr/>
              </p:nvGrpSpPr>
              <p:grpSpPr bwMode="auto">
                <a:xfrm>
                  <a:off x="672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7536" name="AutoShape 480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37" name="AutoShape 48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38" name="AutoShape 482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473" name="Group 483"/>
                <p:cNvGrpSpPr>
                  <a:grpSpLocks/>
                </p:cNvGrpSpPr>
                <p:nvPr/>
              </p:nvGrpSpPr>
              <p:grpSpPr bwMode="auto">
                <a:xfrm>
                  <a:off x="816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7540" name="AutoShape 484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41" name="AutoShape 48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42" name="AutoShape 486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477" name="Group 487"/>
                <p:cNvGrpSpPr>
                  <a:grpSpLocks/>
                </p:cNvGrpSpPr>
                <p:nvPr/>
              </p:nvGrpSpPr>
              <p:grpSpPr bwMode="auto">
                <a:xfrm rot="-8330457">
                  <a:off x="768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7544" name="AutoShape 488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45" name="AutoShape 48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46" name="AutoShape 490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481" name="Group 491"/>
                <p:cNvGrpSpPr>
                  <a:grpSpLocks/>
                </p:cNvGrpSpPr>
                <p:nvPr/>
              </p:nvGrpSpPr>
              <p:grpSpPr bwMode="auto">
                <a:xfrm>
                  <a:off x="912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7548" name="AutoShape 492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49" name="AutoShape 49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50" name="AutoShape 494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485" name="Group 495"/>
                <p:cNvGrpSpPr>
                  <a:grpSpLocks/>
                </p:cNvGrpSpPr>
                <p:nvPr/>
              </p:nvGrpSpPr>
              <p:grpSpPr bwMode="auto">
                <a:xfrm>
                  <a:off x="864" y="3216"/>
                  <a:ext cx="192" cy="144"/>
                  <a:chOff x="768" y="3072"/>
                  <a:chExt cx="192" cy="144"/>
                </a:xfrm>
              </p:grpSpPr>
              <p:sp>
                <p:nvSpPr>
                  <p:cNvPr id="557552" name="AutoShape 49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53" name="AutoShape 49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54" name="AutoShape 498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7489" name="Group 499"/>
              <p:cNvGrpSpPr>
                <a:grpSpLocks/>
              </p:cNvGrpSpPr>
              <p:nvPr/>
            </p:nvGrpSpPr>
            <p:grpSpPr bwMode="auto">
              <a:xfrm rot="-4885010">
                <a:off x="5071" y="1373"/>
                <a:ext cx="528" cy="469"/>
                <a:chOff x="1296" y="2928"/>
                <a:chExt cx="528" cy="480"/>
              </a:xfrm>
            </p:grpSpPr>
            <p:grpSp>
              <p:nvGrpSpPr>
                <p:cNvPr id="557493" name="Group 500"/>
                <p:cNvGrpSpPr>
                  <a:grpSpLocks/>
                </p:cNvGrpSpPr>
                <p:nvPr/>
              </p:nvGrpSpPr>
              <p:grpSpPr bwMode="auto">
                <a:xfrm>
                  <a:off x="1296" y="2928"/>
                  <a:ext cx="192" cy="144"/>
                  <a:chOff x="768" y="3072"/>
                  <a:chExt cx="192" cy="144"/>
                </a:xfrm>
              </p:grpSpPr>
              <p:sp>
                <p:nvSpPr>
                  <p:cNvPr id="557557" name="AutoShape 501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58" name="AutoShape 50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59" name="AutoShape 503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497" name="Group 504"/>
                <p:cNvGrpSpPr>
                  <a:grpSpLocks/>
                </p:cNvGrpSpPr>
                <p:nvPr/>
              </p:nvGrpSpPr>
              <p:grpSpPr bwMode="auto">
                <a:xfrm rot="-8330457">
                  <a:off x="1440" y="2976"/>
                  <a:ext cx="192" cy="144"/>
                  <a:chOff x="768" y="3072"/>
                  <a:chExt cx="192" cy="144"/>
                </a:xfrm>
              </p:grpSpPr>
              <p:sp>
                <p:nvSpPr>
                  <p:cNvPr id="557561" name="AutoShape 505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62" name="AutoShape 506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63" name="AutoShape 507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498" name="Group 508"/>
                <p:cNvGrpSpPr>
                  <a:grpSpLocks/>
                </p:cNvGrpSpPr>
                <p:nvPr/>
              </p:nvGrpSpPr>
              <p:grpSpPr bwMode="auto">
                <a:xfrm>
                  <a:off x="1392" y="3072"/>
                  <a:ext cx="192" cy="144"/>
                  <a:chOff x="768" y="3072"/>
                  <a:chExt cx="192" cy="144"/>
                </a:xfrm>
              </p:grpSpPr>
              <p:sp>
                <p:nvSpPr>
                  <p:cNvPr id="557565" name="AutoShape 50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66" name="AutoShape 510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67" name="AutoShape 511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502" name="Group 512"/>
                <p:cNvGrpSpPr>
                  <a:grpSpLocks/>
                </p:cNvGrpSpPr>
                <p:nvPr/>
              </p:nvGrpSpPr>
              <p:grpSpPr bwMode="auto">
                <a:xfrm>
                  <a:off x="1536" y="3072"/>
                  <a:ext cx="192" cy="144"/>
                  <a:chOff x="768" y="3072"/>
                  <a:chExt cx="192" cy="144"/>
                </a:xfrm>
              </p:grpSpPr>
              <p:sp>
                <p:nvSpPr>
                  <p:cNvPr id="557569" name="AutoShape 513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70" name="AutoShape 514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71" name="AutoShape 515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506" name="Group 516"/>
                <p:cNvGrpSpPr>
                  <a:grpSpLocks/>
                </p:cNvGrpSpPr>
                <p:nvPr/>
              </p:nvGrpSpPr>
              <p:grpSpPr bwMode="auto">
                <a:xfrm rot="-8330457">
                  <a:off x="1488" y="3168"/>
                  <a:ext cx="192" cy="144"/>
                  <a:chOff x="768" y="3072"/>
                  <a:chExt cx="192" cy="144"/>
                </a:xfrm>
              </p:grpSpPr>
              <p:sp>
                <p:nvSpPr>
                  <p:cNvPr id="557573" name="AutoShape 51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74" name="AutoShape 51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75" name="AutoShape 519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510" name="Group 520"/>
                <p:cNvGrpSpPr>
                  <a:grpSpLocks/>
                </p:cNvGrpSpPr>
                <p:nvPr/>
              </p:nvGrpSpPr>
              <p:grpSpPr bwMode="auto">
                <a:xfrm>
                  <a:off x="1632" y="3168"/>
                  <a:ext cx="192" cy="144"/>
                  <a:chOff x="768" y="3072"/>
                  <a:chExt cx="192" cy="144"/>
                </a:xfrm>
              </p:grpSpPr>
              <p:sp>
                <p:nvSpPr>
                  <p:cNvPr id="557577" name="AutoShape 521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78" name="AutoShape 52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79" name="AutoShape 523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514" name="Group 524"/>
                <p:cNvGrpSpPr>
                  <a:grpSpLocks/>
                </p:cNvGrpSpPr>
                <p:nvPr/>
              </p:nvGrpSpPr>
              <p:grpSpPr bwMode="auto">
                <a:xfrm>
                  <a:off x="1584" y="3264"/>
                  <a:ext cx="192" cy="144"/>
                  <a:chOff x="768" y="3072"/>
                  <a:chExt cx="192" cy="144"/>
                </a:xfrm>
              </p:grpSpPr>
              <p:sp>
                <p:nvSpPr>
                  <p:cNvPr id="557581" name="AutoShape 525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82" name="AutoShape 526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83" name="AutoShape 527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7518" name="Group 528"/>
              <p:cNvGrpSpPr>
                <a:grpSpLocks/>
              </p:cNvGrpSpPr>
              <p:nvPr/>
            </p:nvGrpSpPr>
            <p:grpSpPr bwMode="auto">
              <a:xfrm>
                <a:off x="4537" y="1776"/>
                <a:ext cx="516" cy="480"/>
                <a:chOff x="576" y="2880"/>
                <a:chExt cx="528" cy="480"/>
              </a:xfrm>
            </p:grpSpPr>
            <p:grpSp>
              <p:nvGrpSpPr>
                <p:cNvPr id="557522" name="Group 529"/>
                <p:cNvGrpSpPr>
                  <a:grpSpLocks/>
                </p:cNvGrpSpPr>
                <p:nvPr/>
              </p:nvGrpSpPr>
              <p:grpSpPr bwMode="auto">
                <a:xfrm>
                  <a:off x="576" y="2880"/>
                  <a:ext cx="192" cy="144"/>
                  <a:chOff x="768" y="3072"/>
                  <a:chExt cx="192" cy="144"/>
                </a:xfrm>
              </p:grpSpPr>
              <p:sp>
                <p:nvSpPr>
                  <p:cNvPr id="557586" name="AutoShape 530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87" name="AutoShape 53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88" name="AutoShape 532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526" name="Group 533"/>
                <p:cNvGrpSpPr>
                  <a:grpSpLocks/>
                </p:cNvGrpSpPr>
                <p:nvPr/>
              </p:nvGrpSpPr>
              <p:grpSpPr bwMode="auto">
                <a:xfrm rot="-8330457">
                  <a:off x="720" y="2928"/>
                  <a:ext cx="192" cy="144"/>
                  <a:chOff x="768" y="3072"/>
                  <a:chExt cx="192" cy="144"/>
                </a:xfrm>
              </p:grpSpPr>
              <p:sp>
                <p:nvSpPr>
                  <p:cNvPr id="557590" name="AutoShape 534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91" name="AutoShape 53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92" name="AutoShape 536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527" name="Group 537"/>
                <p:cNvGrpSpPr>
                  <a:grpSpLocks/>
                </p:cNvGrpSpPr>
                <p:nvPr/>
              </p:nvGrpSpPr>
              <p:grpSpPr bwMode="auto">
                <a:xfrm>
                  <a:off x="672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7594" name="AutoShape 538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95" name="AutoShape 53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96" name="AutoShape 540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531" name="Group 541"/>
                <p:cNvGrpSpPr>
                  <a:grpSpLocks/>
                </p:cNvGrpSpPr>
                <p:nvPr/>
              </p:nvGrpSpPr>
              <p:grpSpPr bwMode="auto">
                <a:xfrm>
                  <a:off x="816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7598" name="AutoShape 542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599" name="AutoShape 54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600" name="AutoShape 544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535" name="Group 545"/>
                <p:cNvGrpSpPr>
                  <a:grpSpLocks/>
                </p:cNvGrpSpPr>
                <p:nvPr/>
              </p:nvGrpSpPr>
              <p:grpSpPr bwMode="auto">
                <a:xfrm rot="-8330457">
                  <a:off x="768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7602" name="AutoShape 54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603" name="AutoShape 54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604" name="AutoShape 548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539" name="Group 549"/>
                <p:cNvGrpSpPr>
                  <a:grpSpLocks/>
                </p:cNvGrpSpPr>
                <p:nvPr/>
              </p:nvGrpSpPr>
              <p:grpSpPr bwMode="auto">
                <a:xfrm>
                  <a:off x="912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7606" name="AutoShape 550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607" name="AutoShape 55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608" name="AutoShape 552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543" name="Group 553"/>
                <p:cNvGrpSpPr>
                  <a:grpSpLocks/>
                </p:cNvGrpSpPr>
                <p:nvPr/>
              </p:nvGrpSpPr>
              <p:grpSpPr bwMode="auto">
                <a:xfrm>
                  <a:off x="864" y="3216"/>
                  <a:ext cx="192" cy="144"/>
                  <a:chOff x="768" y="3072"/>
                  <a:chExt cx="192" cy="144"/>
                </a:xfrm>
              </p:grpSpPr>
              <p:sp>
                <p:nvSpPr>
                  <p:cNvPr id="557610" name="AutoShape 554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611" name="AutoShape 55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612" name="AutoShape 556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7547" name="Group 557"/>
              <p:cNvGrpSpPr>
                <a:grpSpLocks/>
              </p:cNvGrpSpPr>
              <p:nvPr/>
            </p:nvGrpSpPr>
            <p:grpSpPr bwMode="auto">
              <a:xfrm rot="-4885010">
                <a:off x="4273" y="1901"/>
                <a:ext cx="528" cy="469"/>
                <a:chOff x="1296" y="2928"/>
                <a:chExt cx="528" cy="480"/>
              </a:xfrm>
            </p:grpSpPr>
            <p:grpSp>
              <p:nvGrpSpPr>
                <p:cNvPr id="557551" name="Group 558"/>
                <p:cNvGrpSpPr>
                  <a:grpSpLocks/>
                </p:cNvGrpSpPr>
                <p:nvPr/>
              </p:nvGrpSpPr>
              <p:grpSpPr bwMode="auto">
                <a:xfrm>
                  <a:off x="1296" y="2928"/>
                  <a:ext cx="192" cy="144"/>
                  <a:chOff x="768" y="3072"/>
                  <a:chExt cx="192" cy="144"/>
                </a:xfrm>
              </p:grpSpPr>
              <p:sp>
                <p:nvSpPr>
                  <p:cNvPr id="557615" name="AutoShape 55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616" name="AutoShape 560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617" name="AutoShape 561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555" name="Group 562"/>
                <p:cNvGrpSpPr>
                  <a:grpSpLocks/>
                </p:cNvGrpSpPr>
                <p:nvPr/>
              </p:nvGrpSpPr>
              <p:grpSpPr bwMode="auto">
                <a:xfrm rot="-8330457">
                  <a:off x="1440" y="2976"/>
                  <a:ext cx="192" cy="144"/>
                  <a:chOff x="768" y="3072"/>
                  <a:chExt cx="192" cy="144"/>
                </a:xfrm>
              </p:grpSpPr>
              <p:sp>
                <p:nvSpPr>
                  <p:cNvPr id="557619" name="AutoShape 563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620" name="AutoShape 564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621" name="AutoShape 565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556" name="Group 566"/>
                <p:cNvGrpSpPr>
                  <a:grpSpLocks/>
                </p:cNvGrpSpPr>
                <p:nvPr/>
              </p:nvGrpSpPr>
              <p:grpSpPr bwMode="auto">
                <a:xfrm>
                  <a:off x="1392" y="3072"/>
                  <a:ext cx="192" cy="144"/>
                  <a:chOff x="768" y="3072"/>
                  <a:chExt cx="192" cy="144"/>
                </a:xfrm>
              </p:grpSpPr>
              <p:sp>
                <p:nvSpPr>
                  <p:cNvPr id="557623" name="AutoShape 56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624" name="AutoShape 56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625" name="AutoShape 569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560" name="Group 570"/>
                <p:cNvGrpSpPr>
                  <a:grpSpLocks/>
                </p:cNvGrpSpPr>
                <p:nvPr/>
              </p:nvGrpSpPr>
              <p:grpSpPr bwMode="auto">
                <a:xfrm>
                  <a:off x="1536" y="3072"/>
                  <a:ext cx="192" cy="144"/>
                  <a:chOff x="768" y="3072"/>
                  <a:chExt cx="192" cy="144"/>
                </a:xfrm>
              </p:grpSpPr>
              <p:sp>
                <p:nvSpPr>
                  <p:cNvPr id="557627" name="AutoShape 571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628" name="AutoShape 57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629" name="AutoShape 573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564" name="Group 574"/>
                <p:cNvGrpSpPr>
                  <a:grpSpLocks/>
                </p:cNvGrpSpPr>
                <p:nvPr/>
              </p:nvGrpSpPr>
              <p:grpSpPr bwMode="auto">
                <a:xfrm rot="-8330457">
                  <a:off x="1488" y="3168"/>
                  <a:ext cx="192" cy="144"/>
                  <a:chOff x="768" y="3072"/>
                  <a:chExt cx="192" cy="144"/>
                </a:xfrm>
              </p:grpSpPr>
              <p:sp>
                <p:nvSpPr>
                  <p:cNvPr id="557631" name="AutoShape 575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632" name="AutoShape 576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633" name="AutoShape 577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568" name="Group 578"/>
                <p:cNvGrpSpPr>
                  <a:grpSpLocks/>
                </p:cNvGrpSpPr>
                <p:nvPr/>
              </p:nvGrpSpPr>
              <p:grpSpPr bwMode="auto">
                <a:xfrm>
                  <a:off x="1632" y="3168"/>
                  <a:ext cx="192" cy="144"/>
                  <a:chOff x="768" y="3072"/>
                  <a:chExt cx="192" cy="144"/>
                </a:xfrm>
              </p:grpSpPr>
              <p:sp>
                <p:nvSpPr>
                  <p:cNvPr id="557635" name="AutoShape 57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636" name="AutoShape 580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637" name="AutoShape 581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7572" name="Group 582"/>
                <p:cNvGrpSpPr>
                  <a:grpSpLocks/>
                </p:cNvGrpSpPr>
                <p:nvPr/>
              </p:nvGrpSpPr>
              <p:grpSpPr bwMode="auto">
                <a:xfrm>
                  <a:off x="1584" y="3264"/>
                  <a:ext cx="192" cy="144"/>
                  <a:chOff x="768" y="3072"/>
                  <a:chExt cx="192" cy="144"/>
                </a:xfrm>
              </p:grpSpPr>
              <p:sp>
                <p:nvSpPr>
                  <p:cNvPr id="557639" name="AutoShape 583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640" name="AutoShape 584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7641" name="AutoShape 585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sp>
            <p:nvSpPr>
              <p:cNvPr id="557642" name="Line 586"/>
              <p:cNvSpPr>
                <a:spLocks noChangeShapeType="1"/>
              </p:cNvSpPr>
              <p:nvPr/>
            </p:nvSpPr>
            <p:spPr bwMode="auto">
              <a:xfrm rot="18539769" flipV="1">
                <a:off x="4513" y="2266"/>
                <a:ext cx="336" cy="141"/>
              </a:xfrm>
              <a:prstGeom prst="line">
                <a:avLst/>
              </a:prstGeom>
              <a:noFill/>
              <a:ln w="222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7643" name="Text Box 587"/>
              <p:cNvSpPr txBox="1">
                <a:spLocks noChangeArrowheads="1"/>
              </p:cNvSpPr>
              <p:nvPr/>
            </p:nvSpPr>
            <p:spPr bwMode="auto">
              <a:xfrm>
                <a:off x="4176" y="1296"/>
                <a:ext cx="912" cy="4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Ag-Sn Alloy</a:t>
                </a:r>
              </a:p>
            </p:txBody>
          </p:sp>
          <p:sp>
            <p:nvSpPr>
              <p:cNvPr id="557644" name="Text Box 588"/>
              <p:cNvSpPr txBox="1">
                <a:spLocks noChangeArrowheads="1"/>
              </p:cNvSpPr>
              <p:nvPr/>
            </p:nvSpPr>
            <p:spPr bwMode="auto">
              <a:xfrm>
                <a:off x="3552" y="2304"/>
                <a:ext cx="591" cy="5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Ag-Sn Alloy</a:t>
                </a:r>
              </a:p>
            </p:txBody>
          </p:sp>
          <p:sp>
            <p:nvSpPr>
              <p:cNvPr id="557645" name="Text Box 589"/>
              <p:cNvSpPr txBox="1">
                <a:spLocks noChangeArrowheads="1"/>
              </p:cNvSpPr>
              <p:nvPr/>
            </p:nvSpPr>
            <p:spPr bwMode="auto">
              <a:xfrm>
                <a:off x="4896" y="2208"/>
                <a:ext cx="591" cy="5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Ag-Sn Alloy</a:t>
                </a:r>
              </a:p>
            </p:txBody>
          </p:sp>
        </p:grpSp>
        <p:sp>
          <p:nvSpPr>
            <p:cNvPr id="557647" name="Line 591"/>
            <p:cNvSpPr>
              <a:spLocks noChangeShapeType="1"/>
            </p:cNvSpPr>
            <p:nvPr/>
          </p:nvSpPr>
          <p:spPr bwMode="auto">
            <a:xfrm>
              <a:off x="3744" y="2400"/>
              <a:ext cx="336" cy="0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557648" name="Line 592"/>
            <p:cNvSpPr>
              <a:spLocks noChangeShapeType="1"/>
            </p:cNvSpPr>
            <p:nvPr/>
          </p:nvSpPr>
          <p:spPr bwMode="auto">
            <a:xfrm>
              <a:off x="1776" y="2352"/>
              <a:ext cx="336" cy="0"/>
            </a:xfrm>
            <a:prstGeom prst="line">
              <a:avLst/>
            </a:prstGeom>
            <a:noFill/>
            <a:ln w="63500">
              <a:solidFill>
                <a:srgbClr val="00FF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557652" name="Rectangle 596"/>
          <p:cNvSpPr>
            <a:spLocks noChangeArrowheads="1"/>
          </p:cNvSpPr>
          <p:nvPr/>
        </p:nvSpPr>
        <p:spPr bwMode="auto">
          <a:xfrm>
            <a:off x="304800" y="609600"/>
            <a:ext cx="85344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/>
            <a:r>
              <a:rPr lang="en-US" sz="3600" b="1" dirty="0">
                <a:solidFill>
                  <a:schemeClr val="tx2"/>
                </a:solidFill>
              </a:rPr>
              <a:t>CONVENTIONAL LOW-COPPER ALLOYS</a:t>
            </a:r>
          </a:p>
        </p:txBody>
      </p:sp>
      <p:sp>
        <p:nvSpPr>
          <p:cNvPr id="557654" name="Text Box 598"/>
          <p:cNvSpPr txBox="1">
            <a:spLocks noChangeArrowheads="1"/>
          </p:cNvSpPr>
          <p:nvPr/>
        </p:nvSpPr>
        <p:spPr bwMode="auto">
          <a:xfrm>
            <a:off x="4114800" y="23622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FFFF"/>
                </a:solidFill>
              </a:rPr>
              <a:t>(30%)</a:t>
            </a:r>
          </a:p>
        </p:txBody>
      </p:sp>
      <p:sp>
        <p:nvSpPr>
          <p:cNvPr id="557655" name="Text Box 599"/>
          <p:cNvSpPr txBox="1">
            <a:spLocks noChangeArrowheads="1"/>
          </p:cNvSpPr>
          <p:nvPr/>
        </p:nvSpPr>
        <p:spPr bwMode="auto">
          <a:xfrm>
            <a:off x="5638800" y="23622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7030A0"/>
                </a:solidFill>
              </a:rPr>
              <a:t>(60%)</a:t>
            </a:r>
          </a:p>
        </p:txBody>
      </p:sp>
      <p:sp>
        <p:nvSpPr>
          <p:cNvPr id="557656" name="Text Box 600"/>
          <p:cNvSpPr txBox="1">
            <a:spLocks noChangeArrowheads="1"/>
          </p:cNvSpPr>
          <p:nvPr/>
        </p:nvSpPr>
        <p:spPr bwMode="auto">
          <a:xfrm>
            <a:off x="7162800" y="2346325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</a:rPr>
              <a:t>(10%)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noFill/>
          <a:ln/>
        </p:spPr>
        <p:txBody>
          <a:bodyPr lIns="90488" tIns="44450" rIns="90488" bIns="44450" anchorCtr="0">
            <a:normAutofit/>
          </a:bodyPr>
          <a:lstStyle/>
          <a:p>
            <a:pPr algn="ctr"/>
            <a:r>
              <a:rPr lang="en-US" sz="3600" dirty="0"/>
              <a:t>ADMIXED HIGH-COPPER ALLOYS</a:t>
            </a:r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340768"/>
            <a:ext cx="5029200" cy="1752600"/>
          </a:xfrm>
          <a:noFill/>
          <a:ln/>
        </p:spPr>
        <p:txBody>
          <a:bodyPr lIns="90488" tIns="44450" rIns="90488" bIns="44450">
            <a:noAutofit/>
          </a:bodyPr>
          <a:lstStyle/>
          <a:p>
            <a:pPr lvl="1">
              <a:lnSpc>
                <a:spcPct val="90000"/>
              </a:lnSpc>
              <a:buSzPct val="75000"/>
            </a:pPr>
            <a:r>
              <a:rPr lang="en-US" sz="2400" b="1" dirty="0"/>
              <a:t>Eutectic</a:t>
            </a:r>
          </a:p>
          <a:p>
            <a:pPr lvl="2">
              <a:lnSpc>
                <a:spcPct val="90000"/>
              </a:lnSpc>
              <a:buSzPct val="75000"/>
            </a:pPr>
            <a:r>
              <a:rPr lang="en-US" sz="2400" dirty="0"/>
              <a:t>an alloy in which the elements are completely soluble in liquid solution but separate into distinct areas upon solidification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Ag enters Hg from Ag-Cu spherical eutectic particles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Both Ag and </a:t>
            </a:r>
            <a:r>
              <a:rPr lang="en-US" sz="2400" dirty="0" err="1"/>
              <a:t>Sn</a:t>
            </a:r>
            <a:r>
              <a:rPr lang="en-US" sz="2400" dirty="0"/>
              <a:t> enter Hg from Ag</a:t>
            </a:r>
            <a:r>
              <a:rPr lang="en-US" sz="2400" baseline="-25000" dirty="0"/>
              <a:t>3</a:t>
            </a:r>
            <a:r>
              <a:rPr lang="en-US" sz="2400" dirty="0"/>
              <a:t>Sn particles</a:t>
            </a:r>
          </a:p>
        </p:txBody>
      </p:sp>
      <p:sp>
        <p:nvSpPr>
          <p:cNvPr id="284676" name="Text Box 4"/>
          <p:cNvSpPr txBox="1">
            <a:spLocks noChangeArrowheads="1"/>
          </p:cNvSpPr>
          <p:nvPr/>
        </p:nvSpPr>
        <p:spPr bwMode="auto">
          <a:xfrm>
            <a:off x="5410200" y="6400800"/>
            <a:ext cx="3733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/>
              <a:t>Phillip’s Science of Dental Materials 2003</a:t>
            </a:r>
          </a:p>
        </p:txBody>
      </p:sp>
      <p:sp>
        <p:nvSpPr>
          <p:cNvPr id="284677" name="Rectangle 5"/>
          <p:cNvSpPr>
            <a:spLocks noChangeArrowheads="1"/>
          </p:cNvSpPr>
          <p:nvPr/>
        </p:nvSpPr>
        <p:spPr bwMode="auto">
          <a:xfrm>
            <a:off x="0" y="5334000"/>
            <a:ext cx="9144000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lvl="1" algn="ctr" eaLnBrk="0" hangingPunct="0"/>
            <a:r>
              <a:rPr lang="en-US" sz="2000" b="1" dirty="0"/>
              <a:t>Ag</a:t>
            </a:r>
            <a:r>
              <a:rPr lang="en-US" sz="2000" b="1" baseline="-25000" dirty="0"/>
              <a:t>3</a:t>
            </a:r>
            <a:r>
              <a:rPr lang="en-US" sz="2000" b="1" dirty="0"/>
              <a:t>Sn + Ag-Cu + Hg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>
                <a:latin typeface="Symbol" pitchFamily="18" charset="2"/>
              </a:rPr>
              <a:t>Þ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/>
              <a:t>Ag</a:t>
            </a:r>
            <a:r>
              <a:rPr lang="en-US" sz="2000" b="1" baseline="-25000" dirty="0"/>
              <a:t>3</a:t>
            </a:r>
            <a:r>
              <a:rPr lang="en-US" sz="2000" b="1" dirty="0"/>
              <a:t>Sn + Ag-Cu + Ag</a:t>
            </a:r>
            <a:r>
              <a:rPr lang="en-US" sz="2000" b="1" baseline="-25000" dirty="0"/>
              <a:t>2</a:t>
            </a:r>
            <a:r>
              <a:rPr lang="en-US" sz="2000" b="1" dirty="0"/>
              <a:t>Hg</a:t>
            </a:r>
            <a:r>
              <a:rPr lang="en-US" sz="2000" b="1" baseline="-25000" dirty="0"/>
              <a:t>3</a:t>
            </a:r>
            <a:r>
              <a:rPr lang="en-US" sz="2000" b="1" dirty="0"/>
              <a:t> + Cu</a:t>
            </a:r>
            <a:r>
              <a:rPr lang="en-US" sz="2000" b="1" baseline="-25000" dirty="0"/>
              <a:t>6</a:t>
            </a:r>
            <a:r>
              <a:rPr lang="en-US" sz="2000" b="1" dirty="0"/>
              <a:t>Sn</a:t>
            </a:r>
            <a:r>
              <a:rPr lang="en-US" sz="2000" b="1" baseline="-25000" dirty="0"/>
              <a:t>5</a:t>
            </a:r>
            <a:r>
              <a:rPr lang="en-US" sz="2000" b="1" dirty="0">
                <a:latin typeface="Times New Roman" pitchFamily="18" charset="0"/>
              </a:rPr>
              <a:t> </a:t>
            </a:r>
          </a:p>
          <a:p>
            <a:pPr lvl="1" algn="ctr"/>
            <a:endParaRPr lang="en-US" sz="2000" b="1" dirty="0">
              <a:latin typeface="Times New Roman" pitchFamily="18" charset="0"/>
            </a:endParaRPr>
          </a:p>
        </p:txBody>
      </p:sp>
      <p:sp>
        <p:nvSpPr>
          <p:cNvPr id="284678" name="Rectangle 6"/>
          <p:cNvSpPr>
            <a:spLocks noChangeArrowheads="1"/>
          </p:cNvSpPr>
          <p:nvPr/>
        </p:nvSpPr>
        <p:spPr bwMode="auto">
          <a:xfrm>
            <a:off x="1066800" y="5638800"/>
            <a:ext cx="350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3200" dirty="0">
                <a:latin typeface="Times New Roman" pitchFamily="18" charset="0"/>
                <a:sym typeface="Symbol" pitchFamily="18" charset="2"/>
              </a:rPr>
              <a:t></a:t>
            </a:r>
          </a:p>
        </p:txBody>
      </p:sp>
      <p:sp>
        <p:nvSpPr>
          <p:cNvPr id="284679" name="Rectangle 7"/>
          <p:cNvSpPr>
            <a:spLocks noChangeArrowheads="1"/>
          </p:cNvSpPr>
          <p:nvPr/>
        </p:nvSpPr>
        <p:spPr bwMode="auto">
          <a:xfrm>
            <a:off x="4267200" y="5638800"/>
            <a:ext cx="373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3200">
                <a:latin typeface="Times New Roman" pitchFamily="18" charset="0"/>
                <a:sym typeface="Symbol" pitchFamily="18" charset="2"/>
              </a:rPr>
              <a:t></a:t>
            </a:r>
          </a:p>
        </p:txBody>
      </p:sp>
      <p:sp>
        <p:nvSpPr>
          <p:cNvPr id="284680" name="Rectangle 8"/>
          <p:cNvSpPr>
            <a:spLocks noChangeArrowheads="1"/>
          </p:cNvSpPr>
          <p:nvPr/>
        </p:nvSpPr>
        <p:spPr bwMode="auto">
          <a:xfrm>
            <a:off x="6705600" y="563880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3200">
                <a:latin typeface="Times New Roman" pitchFamily="18" charset="0"/>
                <a:sym typeface="Symbol" pitchFamily="18" charset="2"/>
              </a:rPr>
              <a:t></a:t>
            </a:r>
            <a:r>
              <a:rPr lang="en-US" sz="2000">
                <a:latin typeface="Times New Roman" pitchFamily="18" charset="0"/>
                <a:sym typeface="Symbol" pitchFamily="18" charset="2"/>
              </a:rPr>
              <a:t>1</a:t>
            </a:r>
          </a:p>
        </p:txBody>
      </p:sp>
      <p:sp>
        <p:nvSpPr>
          <p:cNvPr id="284681" name="Rectangle 9"/>
          <p:cNvSpPr>
            <a:spLocks noChangeArrowheads="1"/>
          </p:cNvSpPr>
          <p:nvPr/>
        </p:nvSpPr>
        <p:spPr bwMode="auto">
          <a:xfrm>
            <a:off x="8305800" y="5867400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endParaRPr lang="en-IN" sz="2000" b="1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84682" name="Rectangle 10"/>
          <p:cNvSpPr>
            <a:spLocks noChangeArrowheads="1"/>
          </p:cNvSpPr>
          <p:nvPr/>
        </p:nvSpPr>
        <p:spPr bwMode="auto">
          <a:xfrm>
            <a:off x="8077200" y="5638800"/>
            <a:ext cx="4302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3200">
                <a:latin typeface="Times New Roman" pitchFamily="18" charset="0"/>
                <a:sym typeface="Symbol" pitchFamily="18" charset="2"/>
              </a:rPr>
              <a:t>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5410200" y="1828800"/>
            <a:ext cx="3505200" cy="2971800"/>
            <a:chOff x="3408" y="1152"/>
            <a:chExt cx="2208" cy="1872"/>
          </a:xfrm>
        </p:grpSpPr>
        <p:sp>
          <p:nvSpPr>
            <p:cNvPr id="284684" name="Rectangle 12"/>
            <p:cNvSpPr>
              <a:spLocks noChangeArrowheads="1"/>
            </p:cNvSpPr>
            <p:nvPr/>
          </p:nvSpPr>
          <p:spPr bwMode="auto">
            <a:xfrm>
              <a:off x="3408" y="1152"/>
              <a:ext cx="2208" cy="1872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84685" name="Freeform 13"/>
            <p:cNvSpPr>
              <a:spLocks/>
            </p:cNvSpPr>
            <p:nvPr/>
          </p:nvSpPr>
          <p:spPr bwMode="auto">
            <a:xfrm>
              <a:off x="3408" y="2209"/>
              <a:ext cx="692" cy="729"/>
            </a:xfrm>
            <a:custGeom>
              <a:avLst/>
              <a:gdLst/>
              <a:ahLst/>
              <a:cxnLst>
                <a:cxn ang="0">
                  <a:pos x="467" y="208"/>
                </a:cxn>
                <a:cxn ang="0">
                  <a:pos x="315" y="120"/>
                </a:cxn>
                <a:cxn ang="0">
                  <a:pos x="219" y="16"/>
                </a:cxn>
                <a:cxn ang="0">
                  <a:pos x="179" y="0"/>
                </a:cxn>
                <a:cxn ang="0">
                  <a:pos x="67" y="32"/>
                </a:cxn>
                <a:cxn ang="0">
                  <a:pos x="195" y="480"/>
                </a:cxn>
                <a:cxn ang="0">
                  <a:pos x="339" y="632"/>
                </a:cxn>
                <a:cxn ang="0">
                  <a:pos x="379" y="688"/>
                </a:cxn>
                <a:cxn ang="0">
                  <a:pos x="499" y="728"/>
                </a:cxn>
                <a:cxn ang="0">
                  <a:pos x="659" y="720"/>
                </a:cxn>
                <a:cxn ang="0">
                  <a:pos x="675" y="696"/>
                </a:cxn>
                <a:cxn ang="0">
                  <a:pos x="667" y="528"/>
                </a:cxn>
                <a:cxn ang="0">
                  <a:pos x="571" y="312"/>
                </a:cxn>
                <a:cxn ang="0">
                  <a:pos x="563" y="288"/>
                </a:cxn>
                <a:cxn ang="0">
                  <a:pos x="515" y="256"/>
                </a:cxn>
                <a:cxn ang="0">
                  <a:pos x="467" y="208"/>
                </a:cxn>
              </a:cxnLst>
              <a:rect l="0" t="0" r="r" b="b"/>
              <a:pathLst>
                <a:path w="677" h="730">
                  <a:moveTo>
                    <a:pt x="467" y="208"/>
                  </a:moveTo>
                  <a:cubicBezTo>
                    <a:pt x="419" y="160"/>
                    <a:pt x="382" y="133"/>
                    <a:pt x="315" y="120"/>
                  </a:cubicBezTo>
                  <a:cubicBezTo>
                    <a:pt x="262" y="93"/>
                    <a:pt x="253" y="70"/>
                    <a:pt x="219" y="16"/>
                  </a:cubicBezTo>
                  <a:cubicBezTo>
                    <a:pt x="211" y="4"/>
                    <a:pt x="192" y="5"/>
                    <a:pt x="179" y="0"/>
                  </a:cubicBezTo>
                  <a:cubicBezTo>
                    <a:pt x="128" y="6"/>
                    <a:pt x="107" y="5"/>
                    <a:pt x="67" y="32"/>
                  </a:cubicBezTo>
                  <a:cubicBezTo>
                    <a:pt x="11" y="201"/>
                    <a:pt x="0" y="431"/>
                    <a:pt x="195" y="480"/>
                  </a:cubicBezTo>
                  <a:cubicBezTo>
                    <a:pt x="251" y="517"/>
                    <a:pt x="296" y="580"/>
                    <a:pt x="339" y="632"/>
                  </a:cubicBezTo>
                  <a:cubicBezTo>
                    <a:pt x="362" y="659"/>
                    <a:pt x="350" y="659"/>
                    <a:pt x="379" y="688"/>
                  </a:cubicBezTo>
                  <a:cubicBezTo>
                    <a:pt x="409" y="718"/>
                    <a:pt x="461" y="715"/>
                    <a:pt x="499" y="728"/>
                  </a:cubicBezTo>
                  <a:cubicBezTo>
                    <a:pt x="552" y="725"/>
                    <a:pt x="606" y="730"/>
                    <a:pt x="659" y="720"/>
                  </a:cubicBezTo>
                  <a:cubicBezTo>
                    <a:pt x="668" y="718"/>
                    <a:pt x="675" y="706"/>
                    <a:pt x="675" y="696"/>
                  </a:cubicBezTo>
                  <a:cubicBezTo>
                    <a:pt x="677" y="640"/>
                    <a:pt x="671" y="584"/>
                    <a:pt x="667" y="528"/>
                  </a:cubicBezTo>
                  <a:cubicBezTo>
                    <a:pt x="661" y="454"/>
                    <a:pt x="623" y="364"/>
                    <a:pt x="571" y="312"/>
                  </a:cubicBezTo>
                  <a:cubicBezTo>
                    <a:pt x="568" y="304"/>
                    <a:pt x="569" y="294"/>
                    <a:pt x="563" y="288"/>
                  </a:cubicBezTo>
                  <a:cubicBezTo>
                    <a:pt x="549" y="274"/>
                    <a:pt x="515" y="256"/>
                    <a:pt x="515" y="256"/>
                  </a:cubicBezTo>
                  <a:cubicBezTo>
                    <a:pt x="500" y="233"/>
                    <a:pt x="485" y="226"/>
                    <a:pt x="467" y="208"/>
                  </a:cubicBezTo>
                  <a:close/>
                </a:path>
              </a:pathLst>
            </a:custGeom>
            <a:solidFill>
              <a:srgbClr val="C0C0C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84686" name="Freeform 14"/>
            <p:cNvSpPr>
              <a:spLocks/>
            </p:cNvSpPr>
            <p:nvPr/>
          </p:nvSpPr>
          <p:spPr bwMode="auto">
            <a:xfrm>
              <a:off x="4782" y="2064"/>
              <a:ext cx="821" cy="928"/>
            </a:xfrm>
            <a:custGeom>
              <a:avLst/>
              <a:gdLst/>
              <a:ahLst/>
              <a:cxnLst>
                <a:cxn ang="0">
                  <a:pos x="569" y="48"/>
                </a:cxn>
                <a:cxn ang="0">
                  <a:pos x="441" y="128"/>
                </a:cxn>
                <a:cxn ang="0">
                  <a:pos x="385" y="184"/>
                </a:cxn>
                <a:cxn ang="0">
                  <a:pos x="257" y="312"/>
                </a:cxn>
                <a:cxn ang="0">
                  <a:pos x="233" y="336"/>
                </a:cxn>
                <a:cxn ang="0">
                  <a:pos x="161" y="392"/>
                </a:cxn>
                <a:cxn ang="0">
                  <a:pos x="145" y="416"/>
                </a:cxn>
                <a:cxn ang="0">
                  <a:pos x="89" y="472"/>
                </a:cxn>
                <a:cxn ang="0">
                  <a:pos x="65" y="496"/>
                </a:cxn>
                <a:cxn ang="0">
                  <a:pos x="25" y="600"/>
                </a:cxn>
                <a:cxn ang="0">
                  <a:pos x="1" y="712"/>
                </a:cxn>
                <a:cxn ang="0">
                  <a:pos x="25" y="928"/>
                </a:cxn>
                <a:cxn ang="0">
                  <a:pos x="377" y="824"/>
                </a:cxn>
                <a:cxn ang="0">
                  <a:pos x="489" y="688"/>
                </a:cxn>
                <a:cxn ang="0">
                  <a:pos x="537" y="608"/>
                </a:cxn>
                <a:cxn ang="0">
                  <a:pos x="625" y="488"/>
                </a:cxn>
                <a:cxn ang="0">
                  <a:pos x="713" y="360"/>
                </a:cxn>
                <a:cxn ang="0">
                  <a:pos x="729" y="312"/>
                </a:cxn>
                <a:cxn ang="0">
                  <a:pos x="785" y="184"/>
                </a:cxn>
                <a:cxn ang="0">
                  <a:pos x="777" y="40"/>
                </a:cxn>
                <a:cxn ang="0">
                  <a:pos x="697" y="8"/>
                </a:cxn>
                <a:cxn ang="0">
                  <a:pos x="673" y="0"/>
                </a:cxn>
                <a:cxn ang="0">
                  <a:pos x="609" y="8"/>
                </a:cxn>
                <a:cxn ang="0">
                  <a:pos x="593" y="32"/>
                </a:cxn>
                <a:cxn ang="0">
                  <a:pos x="569" y="48"/>
                </a:cxn>
              </a:cxnLst>
              <a:rect l="0" t="0" r="r" b="b"/>
              <a:pathLst>
                <a:path w="803" h="928">
                  <a:moveTo>
                    <a:pt x="569" y="48"/>
                  </a:moveTo>
                  <a:cubicBezTo>
                    <a:pt x="522" y="72"/>
                    <a:pt x="481" y="94"/>
                    <a:pt x="441" y="128"/>
                  </a:cubicBezTo>
                  <a:cubicBezTo>
                    <a:pt x="421" y="145"/>
                    <a:pt x="385" y="184"/>
                    <a:pt x="385" y="184"/>
                  </a:cubicBezTo>
                  <a:cubicBezTo>
                    <a:pt x="369" y="249"/>
                    <a:pt x="306" y="271"/>
                    <a:pt x="257" y="312"/>
                  </a:cubicBezTo>
                  <a:cubicBezTo>
                    <a:pt x="248" y="319"/>
                    <a:pt x="242" y="329"/>
                    <a:pt x="233" y="336"/>
                  </a:cubicBezTo>
                  <a:cubicBezTo>
                    <a:pt x="210" y="355"/>
                    <a:pt x="185" y="373"/>
                    <a:pt x="161" y="392"/>
                  </a:cubicBezTo>
                  <a:cubicBezTo>
                    <a:pt x="153" y="398"/>
                    <a:pt x="151" y="409"/>
                    <a:pt x="145" y="416"/>
                  </a:cubicBezTo>
                  <a:cubicBezTo>
                    <a:pt x="127" y="436"/>
                    <a:pt x="108" y="453"/>
                    <a:pt x="89" y="472"/>
                  </a:cubicBezTo>
                  <a:cubicBezTo>
                    <a:pt x="81" y="480"/>
                    <a:pt x="65" y="496"/>
                    <a:pt x="65" y="496"/>
                  </a:cubicBezTo>
                  <a:cubicBezTo>
                    <a:pt x="53" y="532"/>
                    <a:pt x="34" y="563"/>
                    <a:pt x="25" y="600"/>
                  </a:cubicBezTo>
                  <a:cubicBezTo>
                    <a:pt x="16" y="637"/>
                    <a:pt x="10" y="675"/>
                    <a:pt x="1" y="712"/>
                  </a:cubicBezTo>
                  <a:cubicBezTo>
                    <a:pt x="6" y="807"/>
                    <a:pt x="0" y="852"/>
                    <a:pt x="25" y="928"/>
                  </a:cubicBezTo>
                  <a:cubicBezTo>
                    <a:pt x="155" y="921"/>
                    <a:pt x="274" y="912"/>
                    <a:pt x="377" y="824"/>
                  </a:cubicBezTo>
                  <a:cubicBezTo>
                    <a:pt x="423" y="785"/>
                    <a:pt x="440" y="721"/>
                    <a:pt x="489" y="688"/>
                  </a:cubicBezTo>
                  <a:cubicBezTo>
                    <a:pt x="500" y="644"/>
                    <a:pt x="519" y="645"/>
                    <a:pt x="537" y="608"/>
                  </a:cubicBezTo>
                  <a:cubicBezTo>
                    <a:pt x="560" y="561"/>
                    <a:pt x="588" y="525"/>
                    <a:pt x="625" y="488"/>
                  </a:cubicBezTo>
                  <a:cubicBezTo>
                    <a:pt x="641" y="439"/>
                    <a:pt x="685" y="402"/>
                    <a:pt x="713" y="360"/>
                  </a:cubicBezTo>
                  <a:cubicBezTo>
                    <a:pt x="722" y="346"/>
                    <a:pt x="724" y="328"/>
                    <a:pt x="729" y="312"/>
                  </a:cubicBezTo>
                  <a:cubicBezTo>
                    <a:pt x="743" y="269"/>
                    <a:pt x="770" y="228"/>
                    <a:pt x="785" y="184"/>
                  </a:cubicBezTo>
                  <a:cubicBezTo>
                    <a:pt x="792" y="131"/>
                    <a:pt x="803" y="93"/>
                    <a:pt x="777" y="40"/>
                  </a:cubicBezTo>
                  <a:cubicBezTo>
                    <a:pt x="773" y="31"/>
                    <a:pt x="710" y="12"/>
                    <a:pt x="697" y="8"/>
                  </a:cubicBezTo>
                  <a:cubicBezTo>
                    <a:pt x="689" y="5"/>
                    <a:pt x="673" y="0"/>
                    <a:pt x="673" y="0"/>
                  </a:cubicBezTo>
                  <a:cubicBezTo>
                    <a:pt x="652" y="3"/>
                    <a:pt x="629" y="0"/>
                    <a:pt x="609" y="8"/>
                  </a:cubicBezTo>
                  <a:cubicBezTo>
                    <a:pt x="600" y="12"/>
                    <a:pt x="601" y="26"/>
                    <a:pt x="593" y="32"/>
                  </a:cubicBezTo>
                  <a:cubicBezTo>
                    <a:pt x="566" y="53"/>
                    <a:pt x="569" y="28"/>
                    <a:pt x="569" y="48"/>
                  </a:cubicBezTo>
                  <a:close/>
                </a:path>
              </a:pathLst>
            </a:custGeom>
            <a:solidFill>
              <a:srgbClr val="C0C0C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84687" name="Text Box 15"/>
            <p:cNvSpPr txBox="1">
              <a:spLocks noChangeArrowheads="1"/>
            </p:cNvSpPr>
            <p:nvPr/>
          </p:nvSpPr>
          <p:spPr bwMode="auto">
            <a:xfrm>
              <a:off x="3456" y="2400"/>
              <a:ext cx="59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Ag-Sn Alloy</a:t>
              </a:r>
            </a:p>
          </p:txBody>
        </p:sp>
        <p:sp>
          <p:nvSpPr>
            <p:cNvPr id="284688" name="Text Box 16"/>
            <p:cNvSpPr txBox="1">
              <a:spLocks noChangeArrowheads="1"/>
            </p:cNvSpPr>
            <p:nvPr/>
          </p:nvSpPr>
          <p:spPr bwMode="auto">
            <a:xfrm>
              <a:off x="4880" y="2400"/>
              <a:ext cx="58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Ag-Sn Alloy</a:t>
              </a:r>
            </a:p>
          </p:txBody>
        </p:sp>
        <p:sp>
          <p:nvSpPr>
            <p:cNvPr id="284689" name="Text Box 17"/>
            <p:cNvSpPr txBox="1">
              <a:spLocks noChangeArrowheads="1"/>
            </p:cNvSpPr>
            <p:nvPr/>
          </p:nvSpPr>
          <p:spPr bwMode="auto">
            <a:xfrm>
              <a:off x="4096" y="2641"/>
              <a:ext cx="68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Mercury</a:t>
              </a:r>
            </a:p>
          </p:txBody>
        </p:sp>
        <p:sp>
          <p:nvSpPr>
            <p:cNvPr id="284690" name="Line 18"/>
            <p:cNvSpPr>
              <a:spLocks noChangeShapeType="1"/>
            </p:cNvSpPr>
            <p:nvPr/>
          </p:nvSpPr>
          <p:spPr bwMode="auto">
            <a:xfrm flipV="1">
              <a:off x="3850" y="2304"/>
              <a:ext cx="146" cy="96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84691" name="Line 19"/>
            <p:cNvSpPr>
              <a:spLocks noChangeShapeType="1"/>
            </p:cNvSpPr>
            <p:nvPr/>
          </p:nvSpPr>
          <p:spPr bwMode="auto">
            <a:xfrm flipV="1">
              <a:off x="4046" y="2496"/>
              <a:ext cx="148" cy="95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84692" name="Line 20"/>
            <p:cNvSpPr>
              <a:spLocks noChangeShapeType="1"/>
            </p:cNvSpPr>
            <p:nvPr/>
          </p:nvSpPr>
          <p:spPr bwMode="auto">
            <a:xfrm rot="15632260" flipV="1">
              <a:off x="4809" y="2377"/>
              <a:ext cx="139" cy="98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84693" name="Line 21"/>
            <p:cNvSpPr>
              <a:spLocks noChangeShapeType="1"/>
            </p:cNvSpPr>
            <p:nvPr/>
          </p:nvSpPr>
          <p:spPr bwMode="auto">
            <a:xfrm rot="15632260" flipV="1">
              <a:off x="5007" y="2182"/>
              <a:ext cx="144" cy="98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84694" name="Line 22"/>
            <p:cNvSpPr>
              <a:spLocks noChangeShapeType="1"/>
            </p:cNvSpPr>
            <p:nvPr/>
          </p:nvSpPr>
          <p:spPr bwMode="auto">
            <a:xfrm rot="6714641" flipV="1">
              <a:off x="4364" y="1924"/>
              <a:ext cx="143" cy="40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84695" name="Line 23"/>
            <p:cNvSpPr>
              <a:spLocks noChangeShapeType="1"/>
            </p:cNvSpPr>
            <p:nvPr/>
          </p:nvSpPr>
          <p:spPr bwMode="auto">
            <a:xfrm rot="6714641" flipV="1">
              <a:off x="4557" y="1923"/>
              <a:ext cx="143" cy="41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84696" name="Text Box 24"/>
            <p:cNvSpPr txBox="1">
              <a:spLocks noChangeArrowheads="1"/>
            </p:cNvSpPr>
            <p:nvPr/>
          </p:nvSpPr>
          <p:spPr bwMode="auto">
            <a:xfrm>
              <a:off x="3898" y="2160"/>
              <a:ext cx="39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</a:t>
              </a:r>
            </a:p>
          </p:txBody>
        </p:sp>
        <p:sp>
          <p:nvSpPr>
            <p:cNvPr id="284697" name="Text Box 25"/>
            <p:cNvSpPr txBox="1">
              <a:spLocks noChangeArrowheads="1"/>
            </p:cNvSpPr>
            <p:nvPr/>
          </p:nvSpPr>
          <p:spPr bwMode="auto">
            <a:xfrm>
              <a:off x="4744" y="2003"/>
              <a:ext cx="393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</a:t>
              </a:r>
            </a:p>
          </p:txBody>
        </p:sp>
        <p:sp>
          <p:nvSpPr>
            <p:cNvPr id="284698" name="Text Box 26"/>
            <p:cNvSpPr txBox="1">
              <a:spLocks noChangeArrowheads="1"/>
            </p:cNvSpPr>
            <p:nvPr/>
          </p:nvSpPr>
          <p:spPr bwMode="auto">
            <a:xfrm>
              <a:off x="4464" y="1968"/>
              <a:ext cx="39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</a:t>
              </a:r>
            </a:p>
          </p:txBody>
        </p:sp>
        <p:sp>
          <p:nvSpPr>
            <p:cNvPr id="284699" name="Text Box 27"/>
            <p:cNvSpPr txBox="1">
              <a:spLocks noChangeArrowheads="1"/>
            </p:cNvSpPr>
            <p:nvPr/>
          </p:nvSpPr>
          <p:spPr bwMode="auto">
            <a:xfrm>
              <a:off x="4096" y="2352"/>
              <a:ext cx="39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Sn</a:t>
              </a:r>
            </a:p>
          </p:txBody>
        </p:sp>
        <p:sp>
          <p:nvSpPr>
            <p:cNvPr id="284700" name="Oval 28"/>
            <p:cNvSpPr>
              <a:spLocks noChangeArrowheads="1"/>
            </p:cNvSpPr>
            <p:nvPr/>
          </p:nvSpPr>
          <p:spPr bwMode="auto">
            <a:xfrm>
              <a:off x="4128" y="1200"/>
              <a:ext cx="768" cy="672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84701" name="Rectangle 29"/>
            <p:cNvSpPr>
              <a:spLocks noChangeArrowheads="1"/>
            </p:cNvSpPr>
            <p:nvPr/>
          </p:nvSpPr>
          <p:spPr bwMode="auto">
            <a:xfrm>
              <a:off x="4595" y="2255"/>
              <a:ext cx="248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Sn</a:t>
              </a:r>
            </a:p>
          </p:txBody>
        </p:sp>
        <p:sp>
          <p:nvSpPr>
            <p:cNvPr id="284702" name="Text Box 30"/>
            <p:cNvSpPr txBox="1">
              <a:spLocks noChangeArrowheads="1"/>
            </p:cNvSpPr>
            <p:nvPr/>
          </p:nvSpPr>
          <p:spPr bwMode="auto">
            <a:xfrm>
              <a:off x="4080" y="1440"/>
              <a:ext cx="93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Ag-Cu Alloy</a:t>
              </a:r>
            </a:p>
          </p:txBody>
        </p:sp>
        <p:sp>
          <p:nvSpPr>
            <p:cNvPr id="284703" name="Text Box 31"/>
            <p:cNvSpPr txBox="1">
              <a:spLocks noChangeArrowheads="1"/>
            </p:cNvSpPr>
            <p:nvPr/>
          </p:nvSpPr>
          <p:spPr bwMode="auto">
            <a:xfrm>
              <a:off x="4224" y="1968"/>
              <a:ext cx="39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</a:t>
              </a:r>
            </a:p>
          </p:txBody>
        </p:sp>
        <p:sp>
          <p:nvSpPr>
            <p:cNvPr id="284704" name="Text Box 32"/>
            <p:cNvSpPr txBox="1">
              <a:spLocks noChangeArrowheads="1"/>
            </p:cNvSpPr>
            <p:nvPr/>
          </p:nvSpPr>
          <p:spPr bwMode="auto">
            <a:xfrm>
              <a:off x="5184" y="1872"/>
              <a:ext cx="32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Hg</a:t>
              </a:r>
            </a:p>
          </p:txBody>
        </p:sp>
        <p:sp>
          <p:nvSpPr>
            <p:cNvPr id="284705" name="Line 33"/>
            <p:cNvSpPr>
              <a:spLocks noChangeShapeType="1"/>
            </p:cNvSpPr>
            <p:nvPr/>
          </p:nvSpPr>
          <p:spPr bwMode="auto">
            <a:xfrm rot="6714641" flipV="1">
              <a:off x="5284" y="2108"/>
              <a:ext cx="121" cy="34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84706" name="Text Box 34"/>
            <p:cNvSpPr txBox="1">
              <a:spLocks noChangeArrowheads="1"/>
            </p:cNvSpPr>
            <p:nvPr/>
          </p:nvSpPr>
          <p:spPr bwMode="auto">
            <a:xfrm>
              <a:off x="3504" y="1920"/>
              <a:ext cx="32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Hg</a:t>
              </a:r>
            </a:p>
          </p:txBody>
        </p:sp>
        <p:sp>
          <p:nvSpPr>
            <p:cNvPr id="284707" name="Line 35"/>
            <p:cNvSpPr>
              <a:spLocks noChangeShapeType="1"/>
            </p:cNvSpPr>
            <p:nvPr/>
          </p:nvSpPr>
          <p:spPr bwMode="auto">
            <a:xfrm rot="6714641" flipV="1">
              <a:off x="3604" y="2156"/>
              <a:ext cx="121" cy="34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 anchorCtr="0">
            <a:normAutofit/>
          </a:bodyPr>
          <a:lstStyle/>
          <a:p>
            <a:pPr algn="ctr"/>
            <a:r>
              <a:rPr lang="en-US" sz="3600" dirty="0"/>
              <a:t>ADMIXED HIGH-COPPER ALLOYS</a:t>
            </a:r>
          </a:p>
        </p:txBody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05000"/>
            <a:ext cx="7772400" cy="4114800"/>
          </a:xfrm>
          <a:noFill/>
          <a:ln/>
        </p:spPr>
        <p:txBody>
          <a:bodyPr lIns="90488" tIns="44450" rIns="90488" bIns="44450"/>
          <a:lstStyle/>
          <a:p>
            <a:r>
              <a:rPr lang="en-US" dirty="0" err="1"/>
              <a:t>Sn</a:t>
            </a:r>
            <a:r>
              <a:rPr lang="en-US" dirty="0"/>
              <a:t> diffuses to surface of </a:t>
            </a:r>
            <a:br>
              <a:rPr lang="en-US" dirty="0"/>
            </a:br>
            <a:r>
              <a:rPr lang="en-US" dirty="0"/>
              <a:t>Ag-Cu particles 	</a:t>
            </a:r>
          </a:p>
          <a:p>
            <a:pPr lvl="1">
              <a:buSzPct val="75000"/>
            </a:pPr>
            <a:r>
              <a:rPr lang="en-US" dirty="0"/>
              <a:t>reacts with Cu to form </a:t>
            </a:r>
            <a:br>
              <a:rPr lang="en-US" dirty="0"/>
            </a:br>
            <a:r>
              <a:rPr lang="en-US" dirty="0"/>
              <a:t> </a:t>
            </a:r>
            <a:r>
              <a:rPr lang="en-US" sz="3200" dirty="0"/>
              <a:t>(eta)</a:t>
            </a:r>
            <a:r>
              <a:rPr lang="en-US" dirty="0"/>
              <a:t> </a:t>
            </a:r>
            <a:r>
              <a:rPr lang="en-US" sz="3200" dirty="0"/>
              <a:t>Cu</a:t>
            </a:r>
            <a:r>
              <a:rPr lang="en-US" sz="3200" baseline="-25000" dirty="0"/>
              <a:t>6</a:t>
            </a:r>
            <a:r>
              <a:rPr lang="en-US" sz="3200" dirty="0"/>
              <a:t>Sn</a:t>
            </a:r>
            <a:r>
              <a:rPr lang="en-US" sz="3200" baseline="-25000" dirty="0"/>
              <a:t>5 </a:t>
            </a:r>
            <a:r>
              <a:rPr lang="en-US" sz="3200" b="1" dirty="0"/>
              <a:t> </a:t>
            </a:r>
            <a:r>
              <a:rPr lang="en-US" sz="3200" dirty="0"/>
              <a:t>(</a:t>
            </a:r>
            <a:r>
              <a:rPr lang="en-US" sz="3200" b="1" dirty="0">
                <a:latin typeface="Times New Roman" pitchFamily="18" charset="0"/>
                <a:sym typeface="Symbol" pitchFamily="18" charset="2"/>
              </a:rPr>
              <a:t></a:t>
            </a:r>
            <a:r>
              <a:rPr lang="en-US" sz="3200" dirty="0"/>
              <a:t>)</a:t>
            </a:r>
          </a:p>
          <a:p>
            <a:pPr lvl="2">
              <a:buSzPct val="75000"/>
            </a:pPr>
            <a:r>
              <a:rPr lang="en-US" sz="2800" dirty="0"/>
              <a:t>around unconsumed</a:t>
            </a:r>
            <a:br>
              <a:rPr lang="en-US" sz="2800" dirty="0"/>
            </a:br>
            <a:r>
              <a:rPr lang="en-US" sz="2800" dirty="0"/>
              <a:t>Ag-Cu particles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410200" y="1752600"/>
            <a:ext cx="3429000" cy="3200400"/>
            <a:chOff x="3504" y="1104"/>
            <a:chExt cx="2160" cy="2016"/>
          </a:xfrm>
        </p:grpSpPr>
        <p:sp>
          <p:nvSpPr>
            <p:cNvPr id="286725" name="Rectangle 5"/>
            <p:cNvSpPr>
              <a:spLocks noChangeArrowheads="1"/>
            </p:cNvSpPr>
            <p:nvPr/>
          </p:nvSpPr>
          <p:spPr bwMode="auto">
            <a:xfrm>
              <a:off x="3504" y="1248"/>
              <a:ext cx="2160" cy="1872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86726" name="Freeform 6"/>
            <p:cNvSpPr>
              <a:spLocks/>
            </p:cNvSpPr>
            <p:nvPr/>
          </p:nvSpPr>
          <p:spPr bwMode="auto">
            <a:xfrm>
              <a:off x="3504" y="2304"/>
              <a:ext cx="677" cy="730"/>
            </a:xfrm>
            <a:custGeom>
              <a:avLst/>
              <a:gdLst/>
              <a:ahLst/>
              <a:cxnLst>
                <a:cxn ang="0">
                  <a:pos x="467" y="208"/>
                </a:cxn>
                <a:cxn ang="0">
                  <a:pos x="315" y="120"/>
                </a:cxn>
                <a:cxn ang="0">
                  <a:pos x="219" y="16"/>
                </a:cxn>
                <a:cxn ang="0">
                  <a:pos x="179" y="0"/>
                </a:cxn>
                <a:cxn ang="0">
                  <a:pos x="67" y="32"/>
                </a:cxn>
                <a:cxn ang="0">
                  <a:pos x="195" y="480"/>
                </a:cxn>
                <a:cxn ang="0">
                  <a:pos x="339" y="632"/>
                </a:cxn>
                <a:cxn ang="0">
                  <a:pos x="379" y="688"/>
                </a:cxn>
                <a:cxn ang="0">
                  <a:pos x="499" y="728"/>
                </a:cxn>
                <a:cxn ang="0">
                  <a:pos x="659" y="720"/>
                </a:cxn>
                <a:cxn ang="0">
                  <a:pos x="675" y="696"/>
                </a:cxn>
                <a:cxn ang="0">
                  <a:pos x="667" y="528"/>
                </a:cxn>
                <a:cxn ang="0">
                  <a:pos x="571" y="312"/>
                </a:cxn>
                <a:cxn ang="0">
                  <a:pos x="563" y="288"/>
                </a:cxn>
                <a:cxn ang="0">
                  <a:pos x="515" y="256"/>
                </a:cxn>
                <a:cxn ang="0">
                  <a:pos x="467" y="208"/>
                </a:cxn>
              </a:cxnLst>
              <a:rect l="0" t="0" r="r" b="b"/>
              <a:pathLst>
                <a:path w="677" h="730">
                  <a:moveTo>
                    <a:pt x="467" y="208"/>
                  </a:moveTo>
                  <a:cubicBezTo>
                    <a:pt x="419" y="160"/>
                    <a:pt x="382" y="133"/>
                    <a:pt x="315" y="120"/>
                  </a:cubicBezTo>
                  <a:cubicBezTo>
                    <a:pt x="262" y="93"/>
                    <a:pt x="253" y="70"/>
                    <a:pt x="219" y="16"/>
                  </a:cubicBezTo>
                  <a:cubicBezTo>
                    <a:pt x="211" y="4"/>
                    <a:pt x="192" y="5"/>
                    <a:pt x="179" y="0"/>
                  </a:cubicBezTo>
                  <a:cubicBezTo>
                    <a:pt x="128" y="6"/>
                    <a:pt x="107" y="5"/>
                    <a:pt x="67" y="32"/>
                  </a:cubicBezTo>
                  <a:cubicBezTo>
                    <a:pt x="11" y="201"/>
                    <a:pt x="0" y="431"/>
                    <a:pt x="195" y="480"/>
                  </a:cubicBezTo>
                  <a:cubicBezTo>
                    <a:pt x="251" y="517"/>
                    <a:pt x="296" y="580"/>
                    <a:pt x="339" y="632"/>
                  </a:cubicBezTo>
                  <a:cubicBezTo>
                    <a:pt x="362" y="659"/>
                    <a:pt x="350" y="659"/>
                    <a:pt x="379" y="688"/>
                  </a:cubicBezTo>
                  <a:cubicBezTo>
                    <a:pt x="409" y="718"/>
                    <a:pt x="461" y="715"/>
                    <a:pt x="499" y="728"/>
                  </a:cubicBezTo>
                  <a:cubicBezTo>
                    <a:pt x="552" y="725"/>
                    <a:pt x="606" y="730"/>
                    <a:pt x="659" y="720"/>
                  </a:cubicBezTo>
                  <a:cubicBezTo>
                    <a:pt x="668" y="718"/>
                    <a:pt x="675" y="706"/>
                    <a:pt x="675" y="696"/>
                  </a:cubicBezTo>
                  <a:cubicBezTo>
                    <a:pt x="677" y="640"/>
                    <a:pt x="671" y="584"/>
                    <a:pt x="667" y="528"/>
                  </a:cubicBezTo>
                  <a:cubicBezTo>
                    <a:pt x="661" y="454"/>
                    <a:pt x="623" y="364"/>
                    <a:pt x="571" y="312"/>
                  </a:cubicBezTo>
                  <a:cubicBezTo>
                    <a:pt x="568" y="304"/>
                    <a:pt x="569" y="294"/>
                    <a:pt x="563" y="288"/>
                  </a:cubicBezTo>
                  <a:cubicBezTo>
                    <a:pt x="549" y="274"/>
                    <a:pt x="515" y="256"/>
                    <a:pt x="515" y="256"/>
                  </a:cubicBezTo>
                  <a:cubicBezTo>
                    <a:pt x="500" y="233"/>
                    <a:pt x="485" y="226"/>
                    <a:pt x="467" y="208"/>
                  </a:cubicBezTo>
                  <a:close/>
                </a:path>
              </a:pathLst>
            </a:custGeom>
            <a:solidFill>
              <a:srgbClr val="C0C0C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86727" name="Freeform 7"/>
            <p:cNvSpPr>
              <a:spLocks/>
            </p:cNvSpPr>
            <p:nvPr/>
          </p:nvSpPr>
          <p:spPr bwMode="auto">
            <a:xfrm>
              <a:off x="4848" y="2160"/>
              <a:ext cx="803" cy="928"/>
            </a:xfrm>
            <a:custGeom>
              <a:avLst/>
              <a:gdLst/>
              <a:ahLst/>
              <a:cxnLst>
                <a:cxn ang="0">
                  <a:pos x="569" y="48"/>
                </a:cxn>
                <a:cxn ang="0">
                  <a:pos x="441" y="128"/>
                </a:cxn>
                <a:cxn ang="0">
                  <a:pos x="385" y="184"/>
                </a:cxn>
                <a:cxn ang="0">
                  <a:pos x="257" y="312"/>
                </a:cxn>
                <a:cxn ang="0">
                  <a:pos x="233" y="336"/>
                </a:cxn>
                <a:cxn ang="0">
                  <a:pos x="161" y="392"/>
                </a:cxn>
                <a:cxn ang="0">
                  <a:pos x="145" y="416"/>
                </a:cxn>
                <a:cxn ang="0">
                  <a:pos x="89" y="472"/>
                </a:cxn>
                <a:cxn ang="0">
                  <a:pos x="65" y="496"/>
                </a:cxn>
                <a:cxn ang="0">
                  <a:pos x="25" y="600"/>
                </a:cxn>
                <a:cxn ang="0">
                  <a:pos x="1" y="712"/>
                </a:cxn>
                <a:cxn ang="0">
                  <a:pos x="25" y="928"/>
                </a:cxn>
                <a:cxn ang="0">
                  <a:pos x="377" y="824"/>
                </a:cxn>
                <a:cxn ang="0">
                  <a:pos x="489" y="688"/>
                </a:cxn>
                <a:cxn ang="0">
                  <a:pos x="537" y="608"/>
                </a:cxn>
                <a:cxn ang="0">
                  <a:pos x="625" y="488"/>
                </a:cxn>
                <a:cxn ang="0">
                  <a:pos x="713" y="360"/>
                </a:cxn>
                <a:cxn ang="0">
                  <a:pos x="729" y="312"/>
                </a:cxn>
                <a:cxn ang="0">
                  <a:pos x="785" y="184"/>
                </a:cxn>
                <a:cxn ang="0">
                  <a:pos x="777" y="40"/>
                </a:cxn>
                <a:cxn ang="0">
                  <a:pos x="697" y="8"/>
                </a:cxn>
                <a:cxn ang="0">
                  <a:pos x="673" y="0"/>
                </a:cxn>
                <a:cxn ang="0">
                  <a:pos x="609" y="8"/>
                </a:cxn>
                <a:cxn ang="0">
                  <a:pos x="593" y="32"/>
                </a:cxn>
                <a:cxn ang="0">
                  <a:pos x="569" y="48"/>
                </a:cxn>
              </a:cxnLst>
              <a:rect l="0" t="0" r="r" b="b"/>
              <a:pathLst>
                <a:path w="803" h="928">
                  <a:moveTo>
                    <a:pt x="569" y="48"/>
                  </a:moveTo>
                  <a:cubicBezTo>
                    <a:pt x="522" y="72"/>
                    <a:pt x="481" y="94"/>
                    <a:pt x="441" y="128"/>
                  </a:cubicBezTo>
                  <a:cubicBezTo>
                    <a:pt x="421" y="145"/>
                    <a:pt x="385" y="184"/>
                    <a:pt x="385" y="184"/>
                  </a:cubicBezTo>
                  <a:cubicBezTo>
                    <a:pt x="369" y="249"/>
                    <a:pt x="306" y="271"/>
                    <a:pt x="257" y="312"/>
                  </a:cubicBezTo>
                  <a:cubicBezTo>
                    <a:pt x="248" y="319"/>
                    <a:pt x="242" y="329"/>
                    <a:pt x="233" y="336"/>
                  </a:cubicBezTo>
                  <a:cubicBezTo>
                    <a:pt x="210" y="355"/>
                    <a:pt x="185" y="373"/>
                    <a:pt x="161" y="392"/>
                  </a:cubicBezTo>
                  <a:cubicBezTo>
                    <a:pt x="153" y="398"/>
                    <a:pt x="151" y="409"/>
                    <a:pt x="145" y="416"/>
                  </a:cubicBezTo>
                  <a:cubicBezTo>
                    <a:pt x="127" y="436"/>
                    <a:pt x="108" y="453"/>
                    <a:pt x="89" y="472"/>
                  </a:cubicBezTo>
                  <a:cubicBezTo>
                    <a:pt x="81" y="480"/>
                    <a:pt x="65" y="496"/>
                    <a:pt x="65" y="496"/>
                  </a:cubicBezTo>
                  <a:cubicBezTo>
                    <a:pt x="53" y="532"/>
                    <a:pt x="34" y="563"/>
                    <a:pt x="25" y="600"/>
                  </a:cubicBezTo>
                  <a:cubicBezTo>
                    <a:pt x="16" y="637"/>
                    <a:pt x="10" y="675"/>
                    <a:pt x="1" y="712"/>
                  </a:cubicBezTo>
                  <a:cubicBezTo>
                    <a:pt x="6" y="807"/>
                    <a:pt x="0" y="852"/>
                    <a:pt x="25" y="928"/>
                  </a:cubicBezTo>
                  <a:cubicBezTo>
                    <a:pt x="155" y="921"/>
                    <a:pt x="274" y="912"/>
                    <a:pt x="377" y="824"/>
                  </a:cubicBezTo>
                  <a:cubicBezTo>
                    <a:pt x="423" y="785"/>
                    <a:pt x="440" y="721"/>
                    <a:pt x="489" y="688"/>
                  </a:cubicBezTo>
                  <a:cubicBezTo>
                    <a:pt x="500" y="644"/>
                    <a:pt x="519" y="645"/>
                    <a:pt x="537" y="608"/>
                  </a:cubicBezTo>
                  <a:cubicBezTo>
                    <a:pt x="560" y="561"/>
                    <a:pt x="588" y="525"/>
                    <a:pt x="625" y="488"/>
                  </a:cubicBezTo>
                  <a:cubicBezTo>
                    <a:pt x="641" y="439"/>
                    <a:pt x="685" y="402"/>
                    <a:pt x="713" y="360"/>
                  </a:cubicBezTo>
                  <a:cubicBezTo>
                    <a:pt x="722" y="346"/>
                    <a:pt x="724" y="328"/>
                    <a:pt x="729" y="312"/>
                  </a:cubicBezTo>
                  <a:cubicBezTo>
                    <a:pt x="743" y="269"/>
                    <a:pt x="770" y="228"/>
                    <a:pt x="785" y="184"/>
                  </a:cubicBezTo>
                  <a:cubicBezTo>
                    <a:pt x="792" y="131"/>
                    <a:pt x="803" y="93"/>
                    <a:pt x="777" y="40"/>
                  </a:cubicBezTo>
                  <a:cubicBezTo>
                    <a:pt x="773" y="31"/>
                    <a:pt x="710" y="12"/>
                    <a:pt x="697" y="8"/>
                  </a:cubicBezTo>
                  <a:cubicBezTo>
                    <a:pt x="689" y="5"/>
                    <a:pt x="673" y="0"/>
                    <a:pt x="673" y="0"/>
                  </a:cubicBezTo>
                  <a:cubicBezTo>
                    <a:pt x="652" y="3"/>
                    <a:pt x="629" y="0"/>
                    <a:pt x="609" y="8"/>
                  </a:cubicBezTo>
                  <a:cubicBezTo>
                    <a:pt x="600" y="12"/>
                    <a:pt x="601" y="26"/>
                    <a:pt x="593" y="32"/>
                  </a:cubicBezTo>
                  <a:cubicBezTo>
                    <a:pt x="566" y="53"/>
                    <a:pt x="569" y="28"/>
                    <a:pt x="569" y="48"/>
                  </a:cubicBezTo>
                  <a:close/>
                </a:path>
              </a:pathLst>
            </a:custGeom>
            <a:solidFill>
              <a:srgbClr val="C0C0C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86728" name="Text Box 8"/>
            <p:cNvSpPr txBox="1">
              <a:spLocks noChangeArrowheads="1"/>
            </p:cNvSpPr>
            <p:nvPr/>
          </p:nvSpPr>
          <p:spPr bwMode="auto">
            <a:xfrm>
              <a:off x="3504" y="2496"/>
              <a:ext cx="57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Ag-Sn Alloy</a:t>
              </a:r>
            </a:p>
          </p:txBody>
        </p:sp>
        <p:sp>
          <p:nvSpPr>
            <p:cNvPr id="286729" name="Line 9"/>
            <p:cNvSpPr>
              <a:spLocks noChangeShapeType="1"/>
            </p:cNvSpPr>
            <p:nvPr/>
          </p:nvSpPr>
          <p:spPr bwMode="auto">
            <a:xfrm rot="1180294" flipV="1">
              <a:off x="3840" y="1632"/>
              <a:ext cx="288" cy="96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grpSp>
          <p:nvGrpSpPr>
            <p:cNvPr id="3" name="Group 10"/>
            <p:cNvGrpSpPr>
              <a:grpSpLocks/>
            </p:cNvGrpSpPr>
            <p:nvPr/>
          </p:nvGrpSpPr>
          <p:grpSpPr bwMode="auto">
            <a:xfrm>
              <a:off x="4992" y="1728"/>
              <a:ext cx="192" cy="144"/>
              <a:chOff x="768" y="3072"/>
              <a:chExt cx="192" cy="144"/>
            </a:xfrm>
          </p:grpSpPr>
          <p:sp>
            <p:nvSpPr>
              <p:cNvPr id="286731" name="AutoShape 11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6732" name="AutoShape 12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6733" name="AutoShape 13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4" name="Group 14"/>
            <p:cNvGrpSpPr>
              <a:grpSpLocks/>
            </p:cNvGrpSpPr>
            <p:nvPr/>
          </p:nvGrpSpPr>
          <p:grpSpPr bwMode="auto">
            <a:xfrm rot="937368">
              <a:off x="4656" y="1728"/>
              <a:ext cx="457" cy="505"/>
              <a:chOff x="1021" y="3059"/>
              <a:chExt cx="457" cy="505"/>
            </a:xfrm>
          </p:grpSpPr>
          <p:grpSp>
            <p:nvGrpSpPr>
              <p:cNvPr id="5" name="Group 15"/>
              <p:cNvGrpSpPr>
                <a:grpSpLocks/>
              </p:cNvGrpSpPr>
              <p:nvPr/>
            </p:nvGrpSpPr>
            <p:grpSpPr bwMode="auto">
              <a:xfrm rot="-5665660">
                <a:off x="997" y="3396"/>
                <a:ext cx="192" cy="144"/>
                <a:chOff x="768" y="3072"/>
                <a:chExt cx="192" cy="144"/>
              </a:xfrm>
            </p:grpSpPr>
            <p:sp>
              <p:nvSpPr>
                <p:cNvPr id="286736" name="AutoShape 16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737" name="AutoShape 17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738" name="AutoShape 18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6" name="Group 19"/>
              <p:cNvGrpSpPr>
                <a:grpSpLocks/>
              </p:cNvGrpSpPr>
              <p:nvPr/>
            </p:nvGrpSpPr>
            <p:grpSpPr bwMode="auto">
              <a:xfrm rot="-5665660">
                <a:off x="1133" y="3289"/>
                <a:ext cx="192" cy="144"/>
                <a:chOff x="768" y="3072"/>
                <a:chExt cx="192" cy="144"/>
              </a:xfrm>
            </p:grpSpPr>
            <p:sp>
              <p:nvSpPr>
                <p:cNvPr id="286740" name="AutoShape 20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741" name="AutoShape 21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742" name="AutoShape 22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7" name="Group 23"/>
              <p:cNvGrpSpPr>
                <a:grpSpLocks/>
              </p:cNvGrpSpPr>
              <p:nvPr/>
            </p:nvGrpSpPr>
            <p:grpSpPr bwMode="auto">
              <a:xfrm rot="-13996117">
                <a:off x="1221" y="3186"/>
                <a:ext cx="192" cy="144"/>
                <a:chOff x="768" y="3072"/>
                <a:chExt cx="192" cy="144"/>
              </a:xfrm>
            </p:grpSpPr>
            <p:sp>
              <p:nvSpPr>
                <p:cNvPr id="286744" name="AutoShape 24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745" name="AutoShape 25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746" name="AutoShape 26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8" name="Group 27"/>
              <p:cNvGrpSpPr>
                <a:grpSpLocks/>
              </p:cNvGrpSpPr>
              <p:nvPr/>
            </p:nvGrpSpPr>
            <p:grpSpPr bwMode="auto">
              <a:xfrm rot="-5665660">
                <a:off x="1310" y="3083"/>
                <a:ext cx="192" cy="144"/>
                <a:chOff x="768" y="3072"/>
                <a:chExt cx="192" cy="144"/>
              </a:xfrm>
            </p:grpSpPr>
            <p:sp>
              <p:nvSpPr>
                <p:cNvPr id="286748" name="AutoShape 28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749" name="AutoShape 29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750" name="AutoShape 30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9" name="Group 31"/>
            <p:cNvGrpSpPr>
              <a:grpSpLocks/>
            </p:cNvGrpSpPr>
            <p:nvPr/>
          </p:nvGrpSpPr>
          <p:grpSpPr bwMode="auto">
            <a:xfrm rot="4359055">
              <a:off x="4248" y="1752"/>
              <a:ext cx="457" cy="505"/>
              <a:chOff x="1021" y="3059"/>
              <a:chExt cx="457" cy="505"/>
            </a:xfrm>
          </p:grpSpPr>
          <p:grpSp>
            <p:nvGrpSpPr>
              <p:cNvPr id="10" name="Group 32"/>
              <p:cNvGrpSpPr>
                <a:grpSpLocks/>
              </p:cNvGrpSpPr>
              <p:nvPr/>
            </p:nvGrpSpPr>
            <p:grpSpPr bwMode="auto">
              <a:xfrm rot="-5665660">
                <a:off x="997" y="3396"/>
                <a:ext cx="192" cy="144"/>
                <a:chOff x="768" y="3072"/>
                <a:chExt cx="192" cy="144"/>
              </a:xfrm>
            </p:grpSpPr>
            <p:sp>
              <p:nvSpPr>
                <p:cNvPr id="286753" name="AutoShape 33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754" name="AutoShape 34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755" name="AutoShape 35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1" name="Group 36"/>
              <p:cNvGrpSpPr>
                <a:grpSpLocks/>
              </p:cNvGrpSpPr>
              <p:nvPr/>
            </p:nvGrpSpPr>
            <p:grpSpPr bwMode="auto">
              <a:xfrm rot="-5665660">
                <a:off x="1133" y="3289"/>
                <a:ext cx="192" cy="144"/>
                <a:chOff x="768" y="3072"/>
                <a:chExt cx="192" cy="144"/>
              </a:xfrm>
            </p:grpSpPr>
            <p:sp>
              <p:nvSpPr>
                <p:cNvPr id="286757" name="AutoShape 37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758" name="AutoShape 38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759" name="AutoShape 39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2" name="Group 40"/>
              <p:cNvGrpSpPr>
                <a:grpSpLocks/>
              </p:cNvGrpSpPr>
              <p:nvPr/>
            </p:nvGrpSpPr>
            <p:grpSpPr bwMode="auto">
              <a:xfrm rot="-13996117">
                <a:off x="1221" y="3186"/>
                <a:ext cx="192" cy="144"/>
                <a:chOff x="768" y="3072"/>
                <a:chExt cx="192" cy="144"/>
              </a:xfrm>
            </p:grpSpPr>
            <p:sp>
              <p:nvSpPr>
                <p:cNvPr id="286761" name="AutoShape 41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762" name="AutoShape 42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763" name="AutoShape 43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3" name="Group 44"/>
              <p:cNvGrpSpPr>
                <a:grpSpLocks/>
              </p:cNvGrpSpPr>
              <p:nvPr/>
            </p:nvGrpSpPr>
            <p:grpSpPr bwMode="auto">
              <a:xfrm rot="-5665660">
                <a:off x="1310" y="3083"/>
                <a:ext cx="192" cy="144"/>
                <a:chOff x="768" y="3072"/>
                <a:chExt cx="192" cy="144"/>
              </a:xfrm>
            </p:grpSpPr>
            <p:sp>
              <p:nvSpPr>
                <p:cNvPr id="286765" name="AutoShape 45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766" name="AutoShape 46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767" name="AutoShape 47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sp>
          <p:nvSpPr>
            <p:cNvPr id="286768" name="Oval 48"/>
            <p:cNvSpPr>
              <a:spLocks noChangeArrowheads="1"/>
            </p:cNvSpPr>
            <p:nvPr/>
          </p:nvSpPr>
          <p:spPr bwMode="auto">
            <a:xfrm>
              <a:off x="4272" y="1344"/>
              <a:ext cx="768" cy="672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86769" name="Text Box 49"/>
            <p:cNvSpPr txBox="1">
              <a:spLocks noChangeArrowheads="1"/>
            </p:cNvSpPr>
            <p:nvPr/>
          </p:nvSpPr>
          <p:spPr bwMode="auto">
            <a:xfrm>
              <a:off x="4224" y="1584"/>
              <a:ext cx="91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Ag-Cu Alloy</a:t>
              </a:r>
            </a:p>
          </p:txBody>
        </p:sp>
        <p:grpSp>
          <p:nvGrpSpPr>
            <p:cNvPr id="14" name="Group 50"/>
            <p:cNvGrpSpPr>
              <a:grpSpLocks/>
            </p:cNvGrpSpPr>
            <p:nvPr/>
          </p:nvGrpSpPr>
          <p:grpSpPr bwMode="auto">
            <a:xfrm>
              <a:off x="4176" y="1776"/>
              <a:ext cx="192" cy="144"/>
              <a:chOff x="768" y="3072"/>
              <a:chExt cx="192" cy="144"/>
            </a:xfrm>
          </p:grpSpPr>
          <p:sp>
            <p:nvSpPr>
              <p:cNvPr id="286771" name="AutoShape 51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3333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6772" name="AutoShape 52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3333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6773" name="AutoShape 53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3333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15" name="Group 54"/>
            <p:cNvGrpSpPr>
              <a:grpSpLocks/>
            </p:cNvGrpSpPr>
            <p:nvPr/>
          </p:nvGrpSpPr>
          <p:grpSpPr bwMode="auto">
            <a:xfrm rot="10379485">
              <a:off x="4128" y="1296"/>
              <a:ext cx="457" cy="505"/>
              <a:chOff x="1021" y="3059"/>
              <a:chExt cx="457" cy="505"/>
            </a:xfrm>
          </p:grpSpPr>
          <p:grpSp>
            <p:nvGrpSpPr>
              <p:cNvPr id="16" name="Group 55"/>
              <p:cNvGrpSpPr>
                <a:grpSpLocks/>
              </p:cNvGrpSpPr>
              <p:nvPr/>
            </p:nvGrpSpPr>
            <p:grpSpPr bwMode="auto">
              <a:xfrm rot="-5665660">
                <a:off x="997" y="3396"/>
                <a:ext cx="192" cy="144"/>
                <a:chOff x="768" y="3072"/>
                <a:chExt cx="192" cy="144"/>
              </a:xfrm>
            </p:grpSpPr>
            <p:sp>
              <p:nvSpPr>
                <p:cNvPr id="286776" name="AutoShape 56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777" name="AutoShape 57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778" name="AutoShape 58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7" name="Group 59"/>
              <p:cNvGrpSpPr>
                <a:grpSpLocks/>
              </p:cNvGrpSpPr>
              <p:nvPr/>
            </p:nvGrpSpPr>
            <p:grpSpPr bwMode="auto">
              <a:xfrm rot="-5665660">
                <a:off x="1133" y="3289"/>
                <a:ext cx="192" cy="144"/>
                <a:chOff x="768" y="3072"/>
                <a:chExt cx="192" cy="144"/>
              </a:xfrm>
            </p:grpSpPr>
            <p:sp>
              <p:nvSpPr>
                <p:cNvPr id="286780" name="AutoShape 60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781" name="AutoShape 61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782" name="AutoShape 62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8" name="Group 63"/>
              <p:cNvGrpSpPr>
                <a:grpSpLocks/>
              </p:cNvGrpSpPr>
              <p:nvPr/>
            </p:nvGrpSpPr>
            <p:grpSpPr bwMode="auto">
              <a:xfrm rot="-13996117">
                <a:off x="1221" y="3186"/>
                <a:ext cx="192" cy="144"/>
                <a:chOff x="768" y="3072"/>
                <a:chExt cx="192" cy="144"/>
              </a:xfrm>
            </p:grpSpPr>
            <p:sp>
              <p:nvSpPr>
                <p:cNvPr id="286784" name="AutoShape 64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785" name="AutoShape 65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786" name="AutoShape 66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9" name="Group 67"/>
              <p:cNvGrpSpPr>
                <a:grpSpLocks/>
              </p:cNvGrpSpPr>
              <p:nvPr/>
            </p:nvGrpSpPr>
            <p:grpSpPr bwMode="auto">
              <a:xfrm rot="-5665660">
                <a:off x="1310" y="3083"/>
                <a:ext cx="192" cy="144"/>
                <a:chOff x="768" y="3072"/>
                <a:chExt cx="192" cy="144"/>
              </a:xfrm>
            </p:grpSpPr>
            <p:sp>
              <p:nvSpPr>
                <p:cNvPr id="286788" name="AutoShape 68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789" name="AutoShape 69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790" name="AutoShape 70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0" name="Group 71"/>
            <p:cNvGrpSpPr>
              <a:grpSpLocks/>
            </p:cNvGrpSpPr>
            <p:nvPr/>
          </p:nvGrpSpPr>
          <p:grpSpPr bwMode="auto">
            <a:xfrm rot="17094657">
              <a:off x="4776" y="1320"/>
              <a:ext cx="457" cy="505"/>
              <a:chOff x="1021" y="3059"/>
              <a:chExt cx="457" cy="505"/>
            </a:xfrm>
          </p:grpSpPr>
          <p:grpSp>
            <p:nvGrpSpPr>
              <p:cNvPr id="21" name="Group 72"/>
              <p:cNvGrpSpPr>
                <a:grpSpLocks/>
              </p:cNvGrpSpPr>
              <p:nvPr/>
            </p:nvGrpSpPr>
            <p:grpSpPr bwMode="auto">
              <a:xfrm rot="-5665660">
                <a:off x="997" y="3396"/>
                <a:ext cx="192" cy="144"/>
                <a:chOff x="768" y="3072"/>
                <a:chExt cx="192" cy="144"/>
              </a:xfrm>
            </p:grpSpPr>
            <p:sp>
              <p:nvSpPr>
                <p:cNvPr id="286793" name="AutoShape 73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794" name="AutoShape 74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795" name="AutoShape 75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2" name="Group 76"/>
              <p:cNvGrpSpPr>
                <a:grpSpLocks/>
              </p:cNvGrpSpPr>
              <p:nvPr/>
            </p:nvGrpSpPr>
            <p:grpSpPr bwMode="auto">
              <a:xfrm rot="-5665660">
                <a:off x="1133" y="3289"/>
                <a:ext cx="192" cy="144"/>
                <a:chOff x="768" y="3072"/>
                <a:chExt cx="192" cy="144"/>
              </a:xfrm>
            </p:grpSpPr>
            <p:sp>
              <p:nvSpPr>
                <p:cNvPr id="286797" name="AutoShape 77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798" name="AutoShape 78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799" name="AutoShape 79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3" name="Group 80"/>
              <p:cNvGrpSpPr>
                <a:grpSpLocks/>
              </p:cNvGrpSpPr>
              <p:nvPr/>
            </p:nvGrpSpPr>
            <p:grpSpPr bwMode="auto">
              <a:xfrm rot="-13996117">
                <a:off x="1221" y="3186"/>
                <a:ext cx="192" cy="144"/>
                <a:chOff x="768" y="3072"/>
                <a:chExt cx="192" cy="144"/>
              </a:xfrm>
            </p:grpSpPr>
            <p:sp>
              <p:nvSpPr>
                <p:cNvPr id="286801" name="AutoShape 81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802" name="AutoShape 82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803" name="AutoShape 83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4" name="Group 84"/>
              <p:cNvGrpSpPr>
                <a:grpSpLocks/>
              </p:cNvGrpSpPr>
              <p:nvPr/>
            </p:nvGrpSpPr>
            <p:grpSpPr bwMode="auto">
              <a:xfrm rot="-5665660">
                <a:off x="1310" y="3083"/>
                <a:ext cx="192" cy="144"/>
                <a:chOff x="768" y="3072"/>
                <a:chExt cx="192" cy="144"/>
              </a:xfrm>
            </p:grpSpPr>
            <p:sp>
              <p:nvSpPr>
                <p:cNvPr id="286805" name="AutoShape 85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806" name="AutoShape 86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807" name="AutoShape 87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5" name="Group 88"/>
            <p:cNvGrpSpPr>
              <a:grpSpLocks/>
            </p:cNvGrpSpPr>
            <p:nvPr/>
          </p:nvGrpSpPr>
          <p:grpSpPr bwMode="auto">
            <a:xfrm rot="13270334">
              <a:off x="4416" y="1104"/>
              <a:ext cx="457" cy="505"/>
              <a:chOff x="1021" y="3059"/>
              <a:chExt cx="457" cy="505"/>
            </a:xfrm>
          </p:grpSpPr>
          <p:grpSp>
            <p:nvGrpSpPr>
              <p:cNvPr id="26" name="Group 89"/>
              <p:cNvGrpSpPr>
                <a:grpSpLocks/>
              </p:cNvGrpSpPr>
              <p:nvPr/>
            </p:nvGrpSpPr>
            <p:grpSpPr bwMode="auto">
              <a:xfrm rot="-5665660">
                <a:off x="997" y="3396"/>
                <a:ext cx="192" cy="144"/>
                <a:chOff x="768" y="3072"/>
                <a:chExt cx="192" cy="144"/>
              </a:xfrm>
            </p:grpSpPr>
            <p:sp>
              <p:nvSpPr>
                <p:cNvPr id="286810" name="AutoShape 90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811" name="AutoShape 91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812" name="AutoShape 92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7" name="Group 93"/>
              <p:cNvGrpSpPr>
                <a:grpSpLocks/>
              </p:cNvGrpSpPr>
              <p:nvPr/>
            </p:nvGrpSpPr>
            <p:grpSpPr bwMode="auto">
              <a:xfrm rot="-5665660">
                <a:off x="1133" y="3289"/>
                <a:ext cx="192" cy="144"/>
                <a:chOff x="768" y="3072"/>
                <a:chExt cx="192" cy="144"/>
              </a:xfrm>
            </p:grpSpPr>
            <p:sp>
              <p:nvSpPr>
                <p:cNvPr id="286814" name="AutoShape 94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815" name="AutoShape 95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816" name="AutoShape 96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" name="Group 97"/>
              <p:cNvGrpSpPr>
                <a:grpSpLocks/>
              </p:cNvGrpSpPr>
              <p:nvPr/>
            </p:nvGrpSpPr>
            <p:grpSpPr bwMode="auto">
              <a:xfrm rot="-13996117">
                <a:off x="1221" y="3186"/>
                <a:ext cx="192" cy="144"/>
                <a:chOff x="768" y="3072"/>
                <a:chExt cx="192" cy="144"/>
              </a:xfrm>
            </p:grpSpPr>
            <p:sp>
              <p:nvSpPr>
                <p:cNvPr id="286818" name="AutoShape 98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819" name="AutoShape 99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820" name="AutoShape 100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" name="Group 101"/>
              <p:cNvGrpSpPr>
                <a:grpSpLocks/>
              </p:cNvGrpSpPr>
              <p:nvPr/>
            </p:nvGrpSpPr>
            <p:grpSpPr bwMode="auto">
              <a:xfrm rot="-5665660">
                <a:off x="1310" y="3083"/>
                <a:ext cx="192" cy="144"/>
                <a:chOff x="768" y="3072"/>
                <a:chExt cx="192" cy="144"/>
              </a:xfrm>
            </p:grpSpPr>
            <p:sp>
              <p:nvSpPr>
                <p:cNvPr id="286822" name="AutoShape 102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823" name="AutoShape 103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6824" name="AutoShape 104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sp>
          <p:nvSpPr>
            <p:cNvPr id="286825" name="Text Box 105"/>
            <p:cNvSpPr txBox="1">
              <a:spLocks noChangeArrowheads="1"/>
            </p:cNvSpPr>
            <p:nvPr/>
          </p:nvSpPr>
          <p:spPr bwMode="auto">
            <a:xfrm>
              <a:off x="3552" y="1488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000" b="1">
                  <a:solidFill>
                    <a:schemeClr val="accent1">
                      <a:lumMod val="75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</a:t>
              </a:r>
              <a:endParaRPr lang="en-US" sz="20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endParaRPr>
            </a:p>
          </p:txBody>
        </p:sp>
        <p:sp>
          <p:nvSpPr>
            <p:cNvPr id="286826" name="Text Box 106"/>
            <p:cNvSpPr txBox="1">
              <a:spLocks noChangeArrowheads="1"/>
            </p:cNvSpPr>
            <p:nvPr/>
          </p:nvSpPr>
          <p:spPr bwMode="auto">
            <a:xfrm>
              <a:off x="4944" y="2544"/>
              <a:ext cx="57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Ag-Sn Alloy</a:t>
              </a:r>
            </a:p>
          </p:txBody>
        </p:sp>
      </p:grpSp>
      <p:sp>
        <p:nvSpPr>
          <p:cNvPr id="286827" name="Text Box 107"/>
          <p:cNvSpPr txBox="1">
            <a:spLocks noChangeArrowheads="1"/>
          </p:cNvSpPr>
          <p:nvPr/>
        </p:nvSpPr>
        <p:spPr bwMode="auto">
          <a:xfrm>
            <a:off x="5410200" y="6400800"/>
            <a:ext cx="3733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/>
              <a:t>Phillip’s Science of Dental Materials 2003</a:t>
            </a:r>
          </a:p>
        </p:txBody>
      </p:sp>
      <p:sp>
        <p:nvSpPr>
          <p:cNvPr id="286828" name="Rectangle 108"/>
          <p:cNvSpPr>
            <a:spLocks noChangeArrowheads="1"/>
          </p:cNvSpPr>
          <p:nvPr/>
        </p:nvSpPr>
        <p:spPr bwMode="auto">
          <a:xfrm>
            <a:off x="0" y="5334000"/>
            <a:ext cx="9144000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lvl="1" algn="ctr" eaLnBrk="0" hangingPunct="0"/>
            <a:r>
              <a:rPr lang="en-US" sz="2000" b="1" dirty="0"/>
              <a:t>Ag</a:t>
            </a:r>
            <a:r>
              <a:rPr lang="en-US" sz="2000" b="1" baseline="-25000" dirty="0"/>
              <a:t>3</a:t>
            </a:r>
            <a:r>
              <a:rPr lang="en-US" sz="2000" b="1" dirty="0"/>
              <a:t>Sn + Ag-Cu + Hg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>
                <a:latin typeface="Symbol" pitchFamily="18" charset="2"/>
              </a:rPr>
              <a:t>Þ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/>
              <a:t>Ag</a:t>
            </a:r>
            <a:r>
              <a:rPr lang="en-US" sz="2000" b="1" baseline="-25000" dirty="0"/>
              <a:t>3</a:t>
            </a:r>
            <a:r>
              <a:rPr lang="en-US" sz="2000" b="1" dirty="0"/>
              <a:t>Sn + Ag-Cu + Ag</a:t>
            </a:r>
            <a:r>
              <a:rPr lang="en-US" sz="2000" b="1" baseline="-25000" dirty="0"/>
              <a:t>2</a:t>
            </a:r>
            <a:r>
              <a:rPr lang="en-US" sz="2000" b="1" dirty="0"/>
              <a:t>Hg</a:t>
            </a:r>
            <a:r>
              <a:rPr lang="en-US" sz="2000" b="1" baseline="-25000" dirty="0"/>
              <a:t>3</a:t>
            </a:r>
            <a:r>
              <a:rPr lang="en-US" sz="2000" b="1" dirty="0"/>
              <a:t> + Cu</a:t>
            </a:r>
            <a:r>
              <a:rPr lang="en-US" sz="2000" b="1" baseline="-25000" dirty="0"/>
              <a:t>6</a:t>
            </a:r>
            <a:r>
              <a:rPr lang="en-US" sz="2000" b="1" dirty="0"/>
              <a:t>Sn</a:t>
            </a:r>
            <a:r>
              <a:rPr lang="en-US" sz="2000" b="1" baseline="-25000" dirty="0"/>
              <a:t>5</a:t>
            </a:r>
            <a:r>
              <a:rPr lang="en-US" sz="2000" b="1" dirty="0">
                <a:latin typeface="Times New Roman" pitchFamily="18" charset="0"/>
              </a:rPr>
              <a:t> </a:t>
            </a:r>
          </a:p>
          <a:p>
            <a:pPr lvl="1" algn="ctr"/>
            <a:endParaRPr lang="en-US" sz="2000" b="1" dirty="0">
              <a:latin typeface="Times New Roman" pitchFamily="18" charset="0"/>
            </a:endParaRPr>
          </a:p>
        </p:txBody>
      </p:sp>
      <p:sp>
        <p:nvSpPr>
          <p:cNvPr id="286829" name="Rectangle 109"/>
          <p:cNvSpPr>
            <a:spLocks noChangeArrowheads="1"/>
          </p:cNvSpPr>
          <p:nvPr/>
        </p:nvSpPr>
        <p:spPr bwMode="auto">
          <a:xfrm>
            <a:off x="1066800" y="5638800"/>
            <a:ext cx="350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3200">
                <a:latin typeface="Times New Roman" pitchFamily="18" charset="0"/>
                <a:sym typeface="Symbol" pitchFamily="18" charset="2"/>
              </a:rPr>
              <a:t></a:t>
            </a:r>
          </a:p>
        </p:txBody>
      </p:sp>
      <p:sp>
        <p:nvSpPr>
          <p:cNvPr id="286830" name="Rectangle 110"/>
          <p:cNvSpPr>
            <a:spLocks noChangeArrowheads="1"/>
          </p:cNvSpPr>
          <p:nvPr/>
        </p:nvSpPr>
        <p:spPr bwMode="auto">
          <a:xfrm>
            <a:off x="4267200" y="5638800"/>
            <a:ext cx="373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3200">
                <a:latin typeface="Times New Roman" pitchFamily="18" charset="0"/>
                <a:sym typeface="Symbol" pitchFamily="18" charset="2"/>
              </a:rPr>
              <a:t></a:t>
            </a:r>
          </a:p>
        </p:txBody>
      </p:sp>
      <p:sp>
        <p:nvSpPr>
          <p:cNvPr id="286831" name="Rectangle 111"/>
          <p:cNvSpPr>
            <a:spLocks noChangeArrowheads="1"/>
          </p:cNvSpPr>
          <p:nvPr/>
        </p:nvSpPr>
        <p:spPr bwMode="auto">
          <a:xfrm>
            <a:off x="6705600" y="563880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3200">
                <a:latin typeface="Times New Roman" pitchFamily="18" charset="0"/>
                <a:sym typeface="Symbol" pitchFamily="18" charset="2"/>
              </a:rPr>
              <a:t></a:t>
            </a:r>
            <a:r>
              <a:rPr lang="en-US" sz="2000">
                <a:latin typeface="Times New Roman" pitchFamily="18" charset="0"/>
                <a:sym typeface="Symbol" pitchFamily="18" charset="2"/>
              </a:rPr>
              <a:t>1</a:t>
            </a:r>
          </a:p>
        </p:txBody>
      </p:sp>
      <p:sp>
        <p:nvSpPr>
          <p:cNvPr id="286832" name="Rectangle 112"/>
          <p:cNvSpPr>
            <a:spLocks noChangeArrowheads="1"/>
          </p:cNvSpPr>
          <p:nvPr/>
        </p:nvSpPr>
        <p:spPr bwMode="auto">
          <a:xfrm>
            <a:off x="8305800" y="5867400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endParaRPr lang="en-IN" sz="2000" b="1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86833" name="Rectangle 113"/>
          <p:cNvSpPr>
            <a:spLocks noChangeArrowheads="1"/>
          </p:cNvSpPr>
          <p:nvPr/>
        </p:nvSpPr>
        <p:spPr bwMode="auto">
          <a:xfrm>
            <a:off x="8077200" y="5638800"/>
            <a:ext cx="4302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3200">
                <a:latin typeface="Times New Roman" pitchFamily="18" charset="0"/>
                <a:sym typeface="Symbol" pitchFamily="18" charset="2"/>
              </a:rPr>
              <a:t></a:t>
            </a: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 anchorCtr="0">
            <a:normAutofit/>
          </a:bodyPr>
          <a:lstStyle/>
          <a:p>
            <a:pPr algn="ctr"/>
            <a:r>
              <a:rPr lang="en-US" sz="3600" dirty="0"/>
              <a:t>ADMIXED HIGH-COPPER ALLOYS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057400"/>
            <a:ext cx="5105400" cy="41148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Gamma 1 (</a:t>
            </a:r>
            <a:r>
              <a:rPr lang="en-US" sz="3600" b="1">
                <a:latin typeface="Times New Roman" pitchFamily="18" charset="0"/>
                <a:sym typeface="Symbol" pitchFamily="18" charset="2"/>
              </a:rPr>
              <a:t></a:t>
            </a:r>
            <a:r>
              <a:rPr lang="en-US" sz="3600" b="1" baseline="-25000">
                <a:latin typeface="Times New Roman" pitchFamily="18" charset="0"/>
                <a:sym typeface="Symbol" pitchFamily="18" charset="2"/>
              </a:rPr>
              <a:t>1</a:t>
            </a:r>
            <a:r>
              <a:rPr lang="en-US"/>
              <a:t>) (Ag</a:t>
            </a:r>
            <a:r>
              <a:rPr lang="en-US" baseline="-25000"/>
              <a:t>2</a:t>
            </a:r>
            <a:r>
              <a:rPr lang="en-US"/>
              <a:t>Hg</a:t>
            </a:r>
            <a:r>
              <a:rPr lang="en-US" baseline="-25000"/>
              <a:t>3</a:t>
            </a:r>
            <a:r>
              <a:rPr lang="en-US"/>
              <a:t>) surrounds </a:t>
            </a:r>
            <a:r>
              <a:rPr lang="en-US" sz="3600"/>
              <a:t>(</a:t>
            </a:r>
            <a:r>
              <a:rPr lang="en-US" sz="3600" b="1">
                <a:latin typeface="Times New Roman" pitchFamily="18" charset="0"/>
                <a:sym typeface="Symbol" pitchFamily="18" charset="2"/>
              </a:rPr>
              <a:t></a:t>
            </a:r>
            <a:r>
              <a:rPr lang="en-US" sz="3600"/>
              <a:t>)</a:t>
            </a:r>
            <a:r>
              <a:rPr lang="en-US"/>
              <a:t> eta phase (Cu</a:t>
            </a:r>
            <a:r>
              <a:rPr lang="en-US" baseline="-25000"/>
              <a:t>6</a:t>
            </a:r>
            <a:r>
              <a:rPr lang="en-US"/>
              <a:t>Sn</a:t>
            </a:r>
            <a:r>
              <a:rPr lang="en-US" baseline="-25000"/>
              <a:t>5</a:t>
            </a:r>
            <a:r>
              <a:rPr lang="en-US"/>
              <a:t>) and gamma </a:t>
            </a:r>
            <a:r>
              <a:rPr lang="en-US" sz="2800"/>
              <a:t>(</a:t>
            </a:r>
            <a:r>
              <a:rPr lang="en-US" b="1">
                <a:latin typeface="Times New Roman" pitchFamily="18" charset="0"/>
                <a:sym typeface="Symbol" pitchFamily="18" charset="2"/>
              </a:rPr>
              <a:t></a:t>
            </a:r>
            <a:r>
              <a:rPr lang="en-US" sz="2800"/>
              <a:t>)</a:t>
            </a:r>
            <a:r>
              <a:rPr lang="en-US" sz="2400"/>
              <a:t> </a:t>
            </a:r>
            <a:r>
              <a:rPr lang="en-US"/>
              <a:t>alloy particles (Ag</a:t>
            </a:r>
            <a:r>
              <a:rPr lang="en-US" baseline="-25000"/>
              <a:t>3</a:t>
            </a:r>
            <a:r>
              <a:rPr lang="en-US"/>
              <a:t>Sn)</a:t>
            </a:r>
          </a:p>
        </p:txBody>
      </p:sp>
      <p:grpSp>
        <p:nvGrpSpPr>
          <p:cNvPr id="2" name="Group 517"/>
          <p:cNvGrpSpPr>
            <a:grpSpLocks/>
          </p:cNvGrpSpPr>
          <p:nvPr/>
        </p:nvGrpSpPr>
        <p:grpSpPr bwMode="auto">
          <a:xfrm>
            <a:off x="5257800" y="1752600"/>
            <a:ext cx="3429000" cy="3200400"/>
            <a:chOff x="3312" y="1104"/>
            <a:chExt cx="2160" cy="2016"/>
          </a:xfrm>
        </p:grpSpPr>
        <p:sp>
          <p:nvSpPr>
            <p:cNvPr id="288772" name="Rectangle 4"/>
            <p:cNvSpPr>
              <a:spLocks noChangeArrowheads="1"/>
            </p:cNvSpPr>
            <p:nvPr/>
          </p:nvSpPr>
          <p:spPr bwMode="auto">
            <a:xfrm>
              <a:off x="3312" y="1248"/>
              <a:ext cx="2160" cy="1872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88773" name="Freeform 5"/>
            <p:cNvSpPr>
              <a:spLocks/>
            </p:cNvSpPr>
            <p:nvPr/>
          </p:nvSpPr>
          <p:spPr bwMode="auto">
            <a:xfrm>
              <a:off x="3312" y="2304"/>
              <a:ext cx="677" cy="730"/>
            </a:xfrm>
            <a:custGeom>
              <a:avLst/>
              <a:gdLst/>
              <a:ahLst/>
              <a:cxnLst>
                <a:cxn ang="0">
                  <a:pos x="467" y="208"/>
                </a:cxn>
                <a:cxn ang="0">
                  <a:pos x="315" y="120"/>
                </a:cxn>
                <a:cxn ang="0">
                  <a:pos x="219" y="16"/>
                </a:cxn>
                <a:cxn ang="0">
                  <a:pos x="179" y="0"/>
                </a:cxn>
                <a:cxn ang="0">
                  <a:pos x="67" y="32"/>
                </a:cxn>
                <a:cxn ang="0">
                  <a:pos x="195" y="480"/>
                </a:cxn>
                <a:cxn ang="0">
                  <a:pos x="339" y="632"/>
                </a:cxn>
                <a:cxn ang="0">
                  <a:pos x="379" y="688"/>
                </a:cxn>
                <a:cxn ang="0">
                  <a:pos x="499" y="728"/>
                </a:cxn>
                <a:cxn ang="0">
                  <a:pos x="659" y="720"/>
                </a:cxn>
                <a:cxn ang="0">
                  <a:pos x="675" y="696"/>
                </a:cxn>
                <a:cxn ang="0">
                  <a:pos x="667" y="528"/>
                </a:cxn>
                <a:cxn ang="0">
                  <a:pos x="571" y="312"/>
                </a:cxn>
                <a:cxn ang="0">
                  <a:pos x="563" y="288"/>
                </a:cxn>
                <a:cxn ang="0">
                  <a:pos x="515" y="256"/>
                </a:cxn>
                <a:cxn ang="0">
                  <a:pos x="467" y="208"/>
                </a:cxn>
              </a:cxnLst>
              <a:rect l="0" t="0" r="r" b="b"/>
              <a:pathLst>
                <a:path w="677" h="730">
                  <a:moveTo>
                    <a:pt x="467" y="208"/>
                  </a:moveTo>
                  <a:cubicBezTo>
                    <a:pt x="419" y="160"/>
                    <a:pt x="382" y="133"/>
                    <a:pt x="315" y="120"/>
                  </a:cubicBezTo>
                  <a:cubicBezTo>
                    <a:pt x="262" y="93"/>
                    <a:pt x="253" y="70"/>
                    <a:pt x="219" y="16"/>
                  </a:cubicBezTo>
                  <a:cubicBezTo>
                    <a:pt x="211" y="4"/>
                    <a:pt x="192" y="5"/>
                    <a:pt x="179" y="0"/>
                  </a:cubicBezTo>
                  <a:cubicBezTo>
                    <a:pt x="128" y="6"/>
                    <a:pt x="107" y="5"/>
                    <a:pt x="67" y="32"/>
                  </a:cubicBezTo>
                  <a:cubicBezTo>
                    <a:pt x="11" y="201"/>
                    <a:pt x="0" y="431"/>
                    <a:pt x="195" y="480"/>
                  </a:cubicBezTo>
                  <a:cubicBezTo>
                    <a:pt x="251" y="517"/>
                    <a:pt x="296" y="580"/>
                    <a:pt x="339" y="632"/>
                  </a:cubicBezTo>
                  <a:cubicBezTo>
                    <a:pt x="362" y="659"/>
                    <a:pt x="350" y="659"/>
                    <a:pt x="379" y="688"/>
                  </a:cubicBezTo>
                  <a:cubicBezTo>
                    <a:pt x="409" y="718"/>
                    <a:pt x="461" y="715"/>
                    <a:pt x="499" y="728"/>
                  </a:cubicBezTo>
                  <a:cubicBezTo>
                    <a:pt x="552" y="725"/>
                    <a:pt x="606" y="730"/>
                    <a:pt x="659" y="720"/>
                  </a:cubicBezTo>
                  <a:cubicBezTo>
                    <a:pt x="668" y="718"/>
                    <a:pt x="675" y="706"/>
                    <a:pt x="675" y="696"/>
                  </a:cubicBezTo>
                  <a:cubicBezTo>
                    <a:pt x="677" y="640"/>
                    <a:pt x="671" y="584"/>
                    <a:pt x="667" y="528"/>
                  </a:cubicBezTo>
                  <a:cubicBezTo>
                    <a:pt x="661" y="454"/>
                    <a:pt x="623" y="364"/>
                    <a:pt x="571" y="312"/>
                  </a:cubicBezTo>
                  <a:cubicBezTo>
                    <a:pt x="568" y="304"/>
                    <a:pt x="569" y="294"/>
                    <a:pt x="563" y="288"/>
                  </a:cubicBezTo>
                  <a:cubicBezTo>
                    <a:pt x="549" y="274"/>
                    <a:pt x="515" y="256"/>
                    <a:pt x="515" y="256"/>
                  </a:cubicBezTo>
                  <a:cubicBezTo>
                    <a:pt x="500" y="233"/>
                    <a:pt x="485" y="226"/>
                    <a:pt x="467" y="208"/>
                  </a:cubicBezTo>
                  <a:close/>
                </a:path>
              </a:pathLst>
            </a:custGeom>
            <a:solidFill>
              <a:srgbClr val="C0C0C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88774" name="Freeform 6"/>
            <p:cNvSpPr>
              <a:spLocks/>
            </p:cNvSpPr>
            <p:nvPr/>
          </p:nvSpPr>
          <p:spPr bwMode="auto">
            <a:xfrm>
              <a:off x="4656" y="2160"/>
              <a:ext cx="803" cy="928"/>
            </a:xfrm>
            <a:custGeom>
              <a:avLst/>
              <a:gdLst/>
              <a:ahLst/>
              <a:cxnLst>
                <a:cxn ang="0">
                  <a:pos x="569" y="48"/>
                </a:cxn>
                <a:cxn ang="0">
                  <a:pos x="441" y="128"/>
                </a:cxn>
                <a:cxn ang="0">
                  <a:pos x="385" y="184"/>
                </a:cxn>
                <a:cxn ang="0">
                  <a:pos x="257" y="312"/>
                </a:cxn>
                <a:cxn ang="0">
                  <a:pos x="233" y="336"/>
                </a:cxn>
                <a:cxn ang="0">
                  <a:pos x="161" y="392"/>
                </a:cxn>
                <a:cxn ang="0">
                  <a:pos x="145" y="416"/>
                </a:cxn>
                <a:cxn ang="0">
                  <a:pos x="89" y="472"/>
                </a:cxn>
                <a:cxn ang="0">
                  <a:pos x="65" y="496"/>
                </a:cxn>
                <a:cxn ang="0">
                  <a:pos x="25" y="600"/>
                </a:cxn>
                <a:cxn ang="0">
                  <a:pos x="1" y="712"/>
                </a:cxn>
                <a:cxn ang="0">
                  <a:pos x="25" y="928"/>
                </a:cxn>
                <a:cxn ang="0">
                  <a:pos x="377" y="824"/>
                </a:cxn>
                <a:cxn ang="0">
                  <a:pos x="489" y="688"/>
                </a:cxn>
                <a:cxn ang="0">
                  <a:pos x="537" y="608"/>
                </a:cxn>
                <a:cxn ang="0">
                  <a:pos x="625" y="488"/>
                </a:cxn>
                <a:cxn ang="0">
                  <a:pos x="713" y="360"/>
                </a:cxn>
                <a:cxn ang="0">
                  <a:pos x="729" y="312"/>
                </a:cxn>
                <a:cxn ang="0">
                  <a:pos x="785" y="184"/>
                </a:cxn>
                <a:cxn ang="0">
                  <a:pos x="777" y="40"/>
                </a:cxn>
                <a:cxn ang="0">
                  <a:pos x="697" y="8"/>
                </a:cxn>
                <a:cxn ang="0">
                  <a:pos x="673" y="0"/>
                </a:cxn>
                <a:cxn ang="0">
                  <a:pos x="609" y="8"/>
                </a:cxn>
                <a:cxn ang="0">
                  <a:pos x="593" y="32"/>
                </a:cxn>
                <a:cxn ang="0">
                  <a:pos x="569" y="48"/>
                </a:cxn>
              </a:cxnLst>
              <a:rect l="0" t="0" r="r" b="b"/>
              <a:pathLst>
                <a:path w="803" h="928">
                  <a:moveTo>
                    <a:pt x="569" y="48"/>
                  </a:moveTo>
                  <a:cubicBezTo>
                    <a:pt x="522" y="72"/>
                    <a:pt x="481" y="94"/>
                    <a:pt x="441" y="128"/>
                  </a:cubicBezTo>
                  <a:cubicBezTo>
                    <a:pt x="421" y="145"/>
                    <a:pt x="385" y="184"/>
                    <a:pt x="385" y="184"/>
                  </a:cubicBezTo>
                  <a:cubicBezTo>
                    <a:pt x="369" y="249"/>
                    <a:pt x="306" y="271"/>
                    <a:pt x="257" y="312"/>
                  </a:cubicBezTo>
                  <a:cubicBezTo>
                    <a:pt x="248" y="319"/>
                    <a:pt x="242" y="329"/>
                    <a:pt x="233" y="336"/>
                  </a:cubicBezTo>
                  <a:cubicBezTo>
                    <a:pt x="210" y="355"/>
                    <a:pt x="185" y="373"/>
                    <a:pt x="161" y="392"/>
                  </a:cubicBezTo>
                  <a:cubicBezTo>
                    <a:pt x="153" y="398"/>
                    <a:pt x="151" y="409"/>
                    <a:pt x="145" y="416"/>
                  </a:cubicBezTo>
                  <a:cubicBezTo>
                    <a:pt x="127" y="436"/>
                    <a:pt x="108" y="453"/>
                    <a:pt x="89" y="472"/>
                  </a:cubicBezTo>
                  <a:cubicBezTo>
                    <a:pt x="81" y="480"/>
                    <a:pt x="65" y="496"/>
                    <a:pt x="65" y="496"/>
                  </a:cubicBezTo>
                  <a:cubicBezTo>
                    <a:pt x="53" y="532"/>
                    <a:pt x="34" y="563"/>
                    <a:pt x="25" y="600"/>
                  </a:cubicBezTo>
                  <a:cubicBezTo>
                    <a:pt x="16" y="637"/>
                    <a:pt x="10" y="675"/>
                    <a:pt x="1" y="712"/>
                  </a:cubicBezTo>
                  <a:cubicBezTo>
                    <a:pt x="6" y="807"/>
                    <a:pt x="0" y="852"/>
                    <a:pt x="25" y="928"/>
                  </a:cubicBezTo>
                  <a:cubicBezTo>
                    <a:pt x="155" y="921"/>
                    <a:pt x="274" y="912"/>
                    <a:pt x="377" y="824"/>
                  </a:cubicBezTo>
                  <a:cubicBezTo>
                    <a:pt x="423" y="785"/>
                    <a:pt x="440" y="721"/>
                    <a:pt x="489" y="688"/>
                  </a:cubicBezTo>
                  <a:cubicBezTo>
                    <a:pt x="500" y="644"/>
                    <a:pt x="519" y="645"/>
                    <a:pt x="537" y="608"/>
                  </a:cubicBezTo>
                  <a:cubicBezTo>
                    <a:pt x="560" y="561"/>
                    <a:pt x="588" y="525"/>
                    <a:pt x="625" y="488"/>
                  </a:cubicBezTo>
                  <a:cubicBezTo>
                    <a:pt x="641" y="439"/>
                    <a:pt x="685" y="402"/>
                    <a:pt x="713" y="360"/>
                  </a:cubicBezTo>
                  <a:cubicBezTo>
                    <a:pt x="722" y="346"/>
                    <a:pt x="724" y="328"/>
                    <a:pt x="729" y="312"/>
                  </a:cubicBezTo>
                  <a:cubicBezTo>
                    <a:pt x="743" y="269"/>
                    <a:pt x="770" y="228"/>
                    <a:pt x="785" y="184"/>
                  </a:cubicBezTo>
                  <a:cubicBezTo>
                    <a:pt x="792" y="131"/>
                    <a:pt x="803" y="93"/>
                    <a:pt x="777" y="40"/>
                  </a:cubicBezTo>
                  <a:cubicBezTo>
                    <a:pt x="773" y="31"/>
                    <a:pt x="710" y="12"/>
                    <a:pt x="697" y="8"/>
                  </a:cubicBezTo>
                  <a:cubicBezTo>
                    <a:pt x="689" y="5"/>
                    <a:pt x="673" y="0"/>
                    <a:pt x="673" y="0"/>
                  </a:cubicBezTo>
                  <a:cubicBezTo>
                    <a:pt x="652" y="3"/>
                    <a:pt x="629" y="0"/>
                    <a:pt x="609" y="8"/>
                  </a:cubicBezTo>
                  <a:cubicBezTo>
                    <a:pt x="600" y="12"/>
                    <a:pt x="601" y="26"/>
                    <a:pt x="593" y="32"/>
                  </a:cubicBezTo>
                  <a:cubicBezTo>
                    <a:pt x="566" y="53"/>
                    <a:pt x="569" y="28"/>
                    <a:pt x="569" y="48"/>
                  </a:cubicBezTo>
                  <a:close/>
                </a:path>
              </a:pathLst>
            </a:custGeom>
            <a:solidFill>
              <a:srgbClr val="C0C0C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88775" name="Text Box 7"/>
            <p:cNvSpPr txBox="1">
              <a:spLocks noChangeArrowheads="1"/>
            </p:cNvSpPr>
            <p:nvPr/>
          </p:nvSpPr>
          <p:spPr bwMode="auto">
            <a:xfrm>
              <a:off x="3312" y="2496"/>
              <a:ext cx="57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Ag-Sn Alloy</a:t>
              </a:r>
            </a:p>
          </p:txBody>
        </p:sp>
        <p:sp>
          <p:nvSpPr>
            <p:cNvPr id="288776" name="Line 8"/>
            <p:cNvSpPr>
              <a:spLocks noChangeShapeType="1"/>
            </p:cNvSpPr>
            <p:nvPr/>
          </p:nvSpPr>
          <p:spPr bwMode="auto">
            <a:xfrm rot="1180294" flipV="1">
              <a:off x="3648" y="1632"/>
              <a:ext cx="288" cy="96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3408" y="2784"/>
              <a:ext cx="192" cy="144"/>
              <a:chOff x="768" y="3072"/>
              <a:chExt cx="192" cy="144"/>
            </a:xfrm>
          </p:grpSpPr>
          <p:sp>
            <p:nvSpPr>
              <p:cNvPr id="288778" name="AutoShape 10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8779" name="AutoShape 11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8780" name="AutoShape 12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4" name="Group 13"/>
            <p:cNvGrpSpPr>
              <a:grpSpLocks/>
            </p:cNvGrpSpPr>
            <p:nvPr/>
          </p:nvGrpSpPr>
          <p:grpSpPr bwMode="auto">
            <a:xfrm>
              <a:off x="3552" y="2256"/>
              <a:ext cx="528" cy="480"/>
              <a:chOff x="576" y="2880"/>
              <a:chExt cx="528" cy="480"/>
            </a:xfrm>
          </p:grpSpPr>
          <p:grpSp>
            <p:nvGrpSpPr>
              <p:cNvPr id="5" name="Group 14"/>
              <p:cNvGrpSpPr>
                <a:grpSpLocks/>
              </p:cNvGrpSpPr>
              <p:nvPr/>
            </p:nvGrpSpPr>
            <p:grpSpPr bwMode="auto">
              <a:xfrm>
                <a:off x="576" y="2880"/>
                <a:ext cx="192" cy="144"/>
                <a:chOff x="768" y="3072"/>
                <a:chExt cx="192" cy="144"/>
              </a:xfrm>
            </p:grpSpPr>
            <p:sp>
              <p:nvSpPr>
                <p:cNvPr id="288783" name="AutoShape 15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784" name="AutoShape 16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785" name="AutoShape 17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6" name="Group 18"/>
              <p:cNvGrpSpPr>
                <a:grpSpLocks/>
              </p:cNvGrpSpPr>
              <p:nvPr/>
            </p:nvGrpSpPr>
            <p:grpSpPr bwMode="auto">
              <a:xfrm rot="-8330457">
                <a:off x="720" y="2928"/>
                <a:ext cx="192" cy="144"/>
                <a:chOff x="768" y="3072"/>
                <a:chExt cx="192" cy="144"/>
              </a:xfrm>
            </p:grpSpPr>
            <p:sp>
              <p:nvSpPr>
                <p:cNvPr id="288787" name="AutoShape 19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788" name="AutoShape 20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789" name="AutoShape 21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7" name="Group 22"/>
              <p:cNvGrpSpPr>
                <a:grpSpLocks/>
              </p:cNvGrpSpPr>
              <p:nvPr/>
            </p:nvGrpSpPr>
            <p:grpSpPr bwMode="auto">
              <a:xfrm>
                <a:off x="672" y="3024"/>
                <a:ext cx="192" cy="144"/>
                <a:chOff x="768" y="3072"/>
                <a:chExt cx="192" cy="144"/>
              </a:xfrm>
            </p:grpSpPr>
            <p:sp>
              <p:nvSpPr>
                <p:cNvPr id="288791" name="AutoShape 23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792" name="AutoShape 24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793" name="AutoShape 25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8" name="Group 26"/>
              <p:cNvGrpSpPr>
                <a:grpSpLocks/>
              </p:cNvGrpSpPr>
              <p:nvPr/>
            </p:nvGrpSpPr>
            <p:grpSpPr bwMode="auto">
              <a:xfrm>
                <a:off x="816" y="3024"/>
                <a:ext cx="192" cy="144"/>
                <a:chOff x="768" y="3072"/>
                <a:chExt cx="192" cy="144"/>
              </a:xfrm>
            </p:grpSpPr>
            <p:sp>
              <p:nvSpPr>
                <p:cNvPr id="288795" name="AutoShape 27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796" name="AutoShape 28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797" name="AutoShape 29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9" name="Group 30"/>
              <p:cNvGrpSpPr>
                <a:grpSpLocks/>
              </p:cNvGrpSpPr>
              <p:nvPr/>
            </p:nvGrpSpPr>
            <p:grpSpPr bwMode="auto">
              <a:xfrm rot="-8330457">
                <a:off x="768" y="3120"/>
                <a:ext cx="192" cy="144"/>
                <a:chOff x="768" y="3072"/>
                <a:chExt cx="192" cy="144"/>
              </a:xfrm>
            </p:grpSpPr>
            <p:sp>
              <p:nvSpPr>
                <p:cNvPr id="288799" name="AutoShape 31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00" name="AutoShape 32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01" name="AutoShape 33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0" name="Group 34"/>
              <p:cNvGrpSpPr>
                <a:grpSpLocks/>
              </p:cNvGrpSpPr>
              <p:nvPr/>
            </p:nvGrpSpPr>
            <p:grpSpPr bwMode="auto">
              <a:xfrm>
                <a:off x="912" y="3120"/>
                <a:ext cx="192" cy="144"/>
                <a:chOff x="768" y="3072"/>
                <a:chExt cx="192" cy="144"/>
              </a:xfrm>
            </p:grpSpPr>
            <p:sp>
              <p:nvSpPr>
                <p:cNvPr id="288803" name="AutoShape 35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04" name="AutoShape 36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05" name="AutoShape 37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1" name="Group 38"/>
              <p:cNvGrpSpPr>
                <a:grpSpLocks/>
              </p:cNvGrpSpPr>
              <p:nvPr/>
            </p:nvGrpSpPr>
            <p:grpSpPr bwMode="auto">
              <a:xfrm>
                <a:off x="864" y="3216"/>
                <a:ext cx="192" cy="144"/>
                <a:chOff x="768" y="3072"/>
                <a:chExt cx="192" cy="144"/>
              </a:xfrm>
            </p:grpSpPr>
            <p:sp>
              <p:nvSpPr>
                <p:cNvPr id="288807" name="AutoShape 39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08" name="AutoShape 40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09" name="AutoShape 41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12" name="Group 42"/>
            <p:cNvGrpSpPr>
              <a:grpSpLocks/>
            </p:cNvGrpSpPr>
            <p:nvPr/>
          </p:nvGrpSpPr>
          <p:grpSpPr bwMode="auto">
            <a:xfrm>
              <a:off x="3552" y="2304"/>
              <a:ext cx="192" cy="144"/>
              <a:chOff x="768" y="3072"/>
              <a:chExt cx="192" cy="144"/>
            </a:xfrm>
          </p:grpSpPr>
          <p:sp>
            <p:nvSpPr>
              <p:cNvPr id="288811" name="AutoShape 43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8812" name="AutoShape 44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8813" name="AutoShape 45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13" name="Group 46"/>
            <p:cNvGrpSpPr>
              <a:grpSpLocks/>
            </p:cNvGrpSpPr>
            <p:nvPr/>
          </p:nvGrpSpPr>
          <p:grpSpPr bwMode="auto">
            <a:xfrm>
              <a:off x="4800" y="1728"/>
              <a:ext cx="192" cy="144"/>
              <a:chOff x="768" y="3072"/>
              <a:chExt cx="192" cy="144"/>
            </a:xfrm>
          </p:grpSpPr>
          <p:sp>
            <p:nvSpPr>
              <p:cNvPr id="288815" name="AutoShape 47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8816" name="AutoShape 48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8817" name="AutoShape 49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14" name="Group 50"/>
            <p:cNvGrpSpPr>
              <a:grpSpLocks/>
            </p:cNvGrpSpPr>
            <p:nvPr/>
          </p:nvGrpSpPr>
          <p:grpSpPr bwMode="auto">
            <a:xfrm rot="-5665660">
              <a:off x="4632" y="2184"/>
              <a:ext cx="528" cy="480"/>
              <a:chOff x="1296" y="2928"/>
              <a:chExt cx="528" cy="480"/>
            </a:xfrm>
          </p:grpSpPr>
          <p:grpSp>
            <p:nvGrpSpPr>
              <p:cNvPr id="15" name="Group 51"/>
              <p:cNvGrpSpPr>
                <a:grpSpLocks/>
              </p:cNvGrpSpPr>
              <p:nvPr/>
            </p:nvGrpSpPr>
            <p:grpSpPr bwMode="auto">
              <a:xfrm>
                <a:off x="1296" y="2928"/>
                <a:ext cx="192" cy="144"/>
                <a:chOff x="768" y="3072"/>
                <a:chExt cx="192" cy="144"/>
              </a:xfrm>
            </p:grpSpPr>
            <p:sp>
              <p:nvSpPr>
                <p:cNvPr id="288820" name="AutoShape 52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21" name="AutoShape 53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22" name="AutoShape 54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6" name="Group 55"/>
              <p:cNvGrpSpPr>
                <a:grpSpLocks/>
              </p:cNvGrpSpPr>
              <p:nvPr/>
            </p:nvGrpSpPr>
            <p:grpSpPr bwMode="auto">
              <a:xfrm rot="-8330457">
                <a:off x="1440" y="2976"/>
                <a:ext cx="192" cy="144"/>
                <a:chOff x="768" y="3072"/>
                <a:chExt cx="192" cy="144"/>
              </a:xfrm>
            </p:grpSpPr>
            <p:sp>
              <p:nvSpPr>
                <p:cNvPr id="288824" name="AutoShape 56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25" name="AutoShape 57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26" name="AutoShape 58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7" name="Group 59"/>
              <p:cNvGrpSpPr>
                <a:grpSpLocks/>
              </p:cNvGrpSpPr>
              <p:nvPr/>
            </p:nvGrpSpPr>
            <p:grpSpPr bwMode="auto">
              <a:xfrm>
                <a:off x="1392" y="3072"/>
                <a:ext cx="192" cy="144"/>
                <a:chOff x="768" y="3072"/>
                <a:chExt cx="192" cy="144"/>
              </a:xfrm>
            </p:grpSpPr>
            <p:sp>
              <p:nvSpPr>
                <p:cNvPr id="288828" name="AutoShape 60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29" name="AutoShape 61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30" name="AutoShape 62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8" name="Group 63"/>
              <p:cNvGrpSpPr>
                <a:grpSpLocks/>
              </p:cNvGrpSpPr>
              <p:nvPr/>
            </p:nvGrpSpPr>
            <p:grpSpPr bwMode="auto">
              <a:xfrm>
                <a:off x="1536" y="3072"/>
                <a:ext cx="192" cy="144"/>
                <a:chOff x="768" y="3072"/>
                <a:chExt cx="192" cy="144"/>
              </a:xfrm>
            </p:grpSpPr>
            <p:sp>
              <p:nvSpPr>
                <p:cNvPr id="288832" name="AutoShape 64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33" name="AutoShape 65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34" name="AutoShape 66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9" name="Group 67"/>
              <p:cNvGrpSpPr>
                <a:grpSpLocks/>
              </p:cNvGrpSpPr>
              <p:nvPr/>
            </p:nvGrpSpPr>
            <p:grpSpPr bwMode="auto">
              <a:xfrm rot="-8330457">
                <a:off x="1488" y="3168"/>
                <a:ext cx="192" cy="144"/>
                <a:chOff x="768" y="3072"/>
                <a:chExt cx="192" cy="144"/>
              </a:xfrm>
            </p:grpSpPr>
            <p:sp>
              <p:nvSpPr>
                <p:cNvPr id="288836" name="AutoShape 68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37" name="AutoShape 69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38" name="AutoShape 70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0" name="Group 71"/>
              <p:cNvGrpSpPr>
                <a:grpSpLocks/>
              </p:cNvGrpSpPr>
              <p:nvPr/>
            </p:nvGrpSpPr>
            <p:grpSpPr bwMode="auto">
              <a:xfrm>
                <a:off x="1632" y="3168"/>
                <a:ext cx="192" cy="144"/>
                <a:chOff x="768" y="3072"/>
                <a:chExt cx="192" cy="144"/>
              </a:xfrm>
            </p:grpSpPr>
            <p:sp>
              <p:nvSpPr>
                <p:cNvPr id="288840" name="AutoShape 72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41" name="AutoShape 73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42" name="AutoShape 74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1" name="Group 75"/>
              <p:cNvGrpSpPr>
                <a:grpSpLocks/>
              </p:cNvGrpSpPr>
              <p:nvPr/>
            </p:nvGrpSpPr>
            <p:grpSpPr bwMode="auto">
              <a:xfrm>
                <a:off x="1584" y="3264"/>
                <a:ext cx="192" cy="144"/>
                <a:chOff x="768" y="3072"/>
                <a:chExt cx="192" cy="144"/>
              </a:xfrm>
            </p:grpSpPr>
            <p:sp>
              <p:nvSpPr>
                <p:cNvPr id="288844" name="AutoShape 76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45" name="AutoShape 77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46" name="AutoShape 78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2" name="Group 79"/>
            <p:cNvGrpSpPr>
              <a:grpSpLocks/>
            </p:cNvGrpSpPr>
            <p:nvPr/>
          </p:nvGrpSpPr>
          <p:grpSpPr bwMode="auto">
            <a:xfrm>
              <a:off x="3504" y="2880"/>
              <a:ext cx="192" cy="144"/>
              <a:chOff x="768" y="3072"/>
              <a:chExt cx="192" cy="144"/>
            </a:xfrm>
          </p:grpSpPr>
          <p:sp>
            <p:nvSpPr>
              <p:cNvPr id="288848" name="AutoShape 80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8849" name="AutoShape 81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8850" name="AutoShape 82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3" name="Group 83"/>
            <p:cNvGrpSpPr>
              <a:grpSpLocks/>
            </p:cNvGrpSpPr>
            <p:nvPr/>
          </p:nvGrpSpPr>
          <p:grpSpPr bwMode="auto">
            <a:xfrm rot="937368">
              <a:off x="4464" y="1728"/>
              <a:ext cx="457" cy="505"/>
              <a:chOff x="1021" y="3059"/>
              <a:chExt cx="457" cy="505"/>
            </a:xfrm>
          </p:grpSpPr>
          <p:grpSp>
            <p:nvGrpSpPr>
              <p:cNvPr id="24" name="Group 84"/>
              <p:cNvGrpSpPr>
                <a:grpSpLocks/>
              </p:cNvGrpSpPr>
              <p:nvPr/>
            </p:nvGrpSpPr>
            <p:grpSpPr bwMode="auto">
              <a:xfrm rot="-5665660">
                <a:off x="997" y="3396"/>
                <a:ext cx="192" cy="144"/>
                <a:chOff x="768" y="3072"/>
                <a:chExt cx="192" cy="144"/>
              </a:xfrm>
            </p:grpSpPr>
            <p:sp>
              <p:nvSpPr>
                <p:cNvPr id="288853" name="AutoShape 85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54" name="AutoShape 86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55" name="AutoShape 87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5" name="Group 88"/>
              <p:cNvGrpSpPr>
                <a:grpSpLocks/>
              </p:cNvGrpSpPr>
              <p:nvPr/>
            </p:nvGrpSpPr>
            <p:grpSpPr bwMode="auto">
              <a:xfrm rot="-5665660">
                <a:off x="1133" y="3289"/>
                <a:ext cx="192" cy="144"/>
                <a:chOff x="768" y="3072"/>
                <a:chExt cx="192" cy="144"/>
              </a:xfrm>
            </p:grpSpPr>
            <p:sp>
              <p:nvSpPr>
                <p:cNvPr id="288857" name="AutoShape 89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58" name="AutoShape 90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59" name="AutoShape 91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6" name="Group 92"/>
              <p:cNvGrpSpPr>
                <a:grpSpLocks/>
              </p:cNvGrpSpPr>
              <p:nvPr/>
            </p:nvGrpSpPr>
            <p:grpSpPr bwMode="auto">
              <a:xfrm rot="-13996117">
                <a:off x="1221" y="3186"/>
                <a:ext cx="192" cy="144"/>
                <a:chOff x="768" y="3072"/>
                <a:chExt cx="192" cy="144"/>
              </a:xfrm>
            </p:grpSpPr>
            <p:sp>
              <p:nvSpPr>
                <p:cNvPr id="288861" name="AutoShape 93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62" name="AutoShape 94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63" name="AutoShape 95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7" name="Group 96"/>
              <p:cNvGrpSpPr>
                <a:grpSpLocks/>
              </p:cNvGrpSpPr>
              <p:nvPr/>
            </p:nvGrpSpPr>
            <p:grpSpPr bwMode="auto">
              <a:xfrm rot="-5665660">
                <a:off x="1310" y="3083"/>
                <a:ext cx="192" cy="144"/>
                <a:chOff x="768" y="3072"/>
                <a:chExt cx="192" cy="144"/>
              </a:xfrm>
            </p:grpSpPr>
            <p:sp>
              <p:nvSpPr>
                <p:cNvPr id="288865" name="AutoShape 97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66" name="AutoShape 98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67" name="AutoShape 99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sp>
          <p:nvSpPr>
            <p:cNvPr id="288868" name="Text Box 100"/>
            <p:cNvSpPr txBox="1">
              <a:spLocks noChangeArrowheads="1"/>
            </p:cNvSpPr>
            <p:nvPr/>
          </p:nvSpPr>
          <p:spPr bwMode="auto">
            <a:xfrm>
              <a:off x="4224" y="2784"/>
              <a:ext cx="4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400" b="1">
                  <a:solidFill>
                    <a:schemeClr val="accent1">
                      <a:lumMod val="75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</a:t>
              </a:r>
              <a:r>
                <a:rPr lang="en-US" sz="2400" b="1" baseline="-25000">
                  <a:solidFill>
                    <a:schemeClr val="accent1">
                      <a:lumMod val="75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1</a:t>
              </a:r>
              <a:endParaRPr lang="en-US" sz="2400" b="1" baseline="-2500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endParaRPr>
            </a:p>
          </p:txBody>
        </p:sp>
        <p:grpSp>
          <p:nvGrpSpPr>
            <p:cNvPr id="28" name="Group 101"/>
            <p:cNvGrpSpPr>
              <a:grpSpLocks/>
            </p:cNvGrpSpPr>
            <p:nvPr/>
          </p:nvGrpSpPr>
          <p:grpSpPr bwMode="auto">
            <a:xfrm rot="4359055">
              <a:off x="4056" y="1752"/>
              <a:ext cx="457" cy="505"/>
              <a:chOff x="1021" y="3059"/>
              <a:chExt cx="457" cy="505"/>
            </a:xfrm>
          </p:grpSpPr>
          <p:grpSp>
            <p:nvGrpSpPr>
              <p:cNvPr id="29" name="Group 102"/>
              <p:cNvGrpSpPr>
                <a:grpSpLocks/>
              </p:cNvGrpSpPr>
              <p:nvPr/>
            </p:nvGrpSpPr>
            <p:grpSpPr bwMode="auto">
              <a:xfrm rot="-5665660">
                <a:off x="997" y="3396"/>
                <a:ext cx="192" cy="144"/>
                <a:chOff x="768" y="3072"/>
                <a:chExt cx="192" cy="144"/>
              </a:xfrm>
            </p:grpSpPr>
            <p:sp>
              <p:nvSpPr>
                <p:cNvPr id="288871" name="AutoShape 103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72" name="AutoShape 104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73" name="AutoShape 105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30" name="Group 106"/>
              <p:cNvGrpSpPr>
                <a:grpSpLocks/>
              </p:cNvGrpSpPr>
              <p:nvPr/>
            </p:nvGrpSpPr>
            <p:grpSpPr bwMode="auto">
              <a:xfrm rot="-5665660">
                <a:off x="1133" y="3289"/>
                <a:ext cx="192" cy="144"/>
                <a:chOff x="768" y="3072"/>
                <a:chExt cx="192" cy="144"/>
              </a:xfrm>
            </p:grpSpPr>
            <p:sp>
              <p:nvSpPr>
                <p:cNvPr id="288875" name="AutoShape 107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76" name="AutoShape 108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77" name="AutoShape 109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31" name="Group 110"/>
              <p:cNvGrpSpPr>
                <a:grpSpLocks/>
              </p:cNvGrpSpPr>
              <p:nvPr/>
            </p:nvGrpSpPr>
            <p:grpSpPr bwMode="auto">
              <a:xfrm rot="-13996117">
                <a:off x="1221" y="3186"/>
                <a:ext cx="192" cy="144"/>
                <a:chOff x="768" y="3072"/>
                <a:chExt cx="192" cy="144"/>
              </a:xfrm>
            </p:grpSpPr>
            <p:sp>
              <p:nvSpPr>
                <p:cNvPr id="288879" name="AutoShape 111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80" name="AutoShape 112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81" name="AutoShape 113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9248" name="Group 114"/>
              <p:cNvGrpSpPr>
                <a:grpSpLocks/>
              </p:cNvGrpSpPr>
              <p:nvPr/>
            </p:nvGrpSpPr>
            <p:grpSpPr bwMode="auto">
              <a:xfrm rot="-5665660">
                <a:off x="1310" y="3083"/>
                <a:ext cx="192" cy="144"/>
                <a:chOff x="768" y="3072"/>
                <a:chExt cx="192" cy="144"/>
              </a:xfrm>
            </p:grpSpPr>
            <p:sp>
              <p:nvSpPr>
                <p:cNvPr id="288883" name="AutoShape 115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84" name="AutoShape 116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85" name="AutoShape 117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sp>
          <p:nvSpPr>
            <p:cNvPr id="288886" name="Oval 118"/>
            <p:cNvSpPr>
              <a:spLocks noChangeArrowheads="1"/>
            </p:cNvSpPr>
            <p:nvPr/>
          </p:nvSpPr>
          <p:spPr bwMode="auto">
            <a:xfrm>
              <a:off x="4080" y="1344"/>
              <a:ext cx="768" cy="672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88887" name="Text Box 119"/>
            <p:cNvSpPr txBox="1">
              <a:spLocks noChangeArrowheads="1"/>
            </p:cNvSpPr>
            <p:nvPr/>
          </p:nvSpPr>
          <p:spPr bwMode="auto">
            <a:xfrm>
              <a:off x="4032" y="1584"/>
              <a:ext cx="91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Ag-Cu Alloy</a:t>
              </a:r>
            </a:p>
          </p:txBody>
        </p:sp>
        <p:grpSp>
          <p:nvGrpSpPr>
            <p:cNvPr id="289252" name="Group 120"/>
            <p:cNvGrpSpPr>
              <a:grpSpLocks/>
            </p:cNvGrpSpPr>
            <p:nvPr/>
          </p:nvGrpSpPr>
          <p:grpSpPr bwMode="auto">
            <a:xfrm>
              <a:off x="3984" y="1776"/>
              <a:ext cx="192" cy="144"/>
              <a:chOff x="768" y="3072"/>
              <a:chExt cx="192" cy="144"/>
            </a:xfrm>
          </p:grpSpPr>
          <p:sp>
            <p:nvSpPr>
              <p:cNvPr id="288889" name="AutoShape 121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3333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8890" name="AutoShape 122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3333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8891" name="AutoShape 123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3333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89256" name="Group 124"/>
            <p:cNvGrpSpPr>
              <a:grpSpLocks/>
            </p:cNvGrpSpPr>
            <p:nvPr/>
          </p:nvGrpSpPr>
          <p:grpSpPr bwMode="auto">
            <a:xfrm rot="10379485">
              <a:off x="3936" y="1296"/>
              <a:ext cx="457" cy="505"/>
              <a:chOff x="1021" y="3059"/>
              <a:chExt cx="457" cy="505"/>
            </a:xfrm>
          </p:grpSpPr>
          <p:grpSp>
            <p:nvGrpSpPr>
              <p:cNvPr id="289260" name="Group 125"/>
              <p:cNvGrpSpPr>
                <a:grpSpLocks/>
              </p:cNvGrpSpPr>
              <p:nvPr/>
            </p:nvGrpSpPr>
            <p:grpSpPr bwMode="auto">
              <a:xfrm rot="-5665660">
                <a:off x="997" y="3396"/>
                <a:ext cx="192" cy="144"/>
                <a:chOff x="768" y="3072"/>
                <a:chExt cx="192" cy="144"/>
              </a:xfrm>
            </p:grpSpPr>
            <p:sp>
              <p:nvSpPr>
                <p:cNvPr id="288894" name="AutoShape 126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95" name="AutoShape 127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96" name="AutoShape 128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9264" name="Group 129"/>
              <p:cNvGrpSpPr>
                <a:grpSpLocks/>
              </p:cNvGrpSpPr>
              <p:nvPr/>
            </p:nvGrpSpPr>
            <p:grpSpPr bwMode="auto">
              <a:xfrm rot="-5665660">
                <a:off x="1133" y="3289"/>
                <a:ext cx="192" cy="144"/>
                <a:chOff x="768" y="3072"/>
                <a:chExt cx="192" cy="144"/>
              </a:xfrm>
            </p:grpSpPr>
            <p:sp>
              <p:nvSpPr>
                <p:cNvPr id="288898" name="AutoShape 130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899" name="AutoShape 131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00" name="AutoShape 132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9268" name="Group 133"/>
              <p:cNvGrpSpPr>
                <a:grpSpLocks/>
              </p:cNvGrpSpPr>
              <p:nvPr/>
            </p:nvGrpSpPr>
            <p:grpSpPr bwMode="auto">
              <a:xfrm rot="-13996117">
                <a:off x="1221" y="3186"/>
                <a:ext cx="192" cy="144"/>
                <a:chOff x="768" y="3072"/>
                <a:chExt cx="192" cy="144"/>
              </a:xfrm>
            </p:grpSpPr>
            <p:sp>
              <p:nvSpPr>
                <p:cNvPr id="288902" name="AutoShape 134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03" name="AutoShape 135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04" name="AutoShape 136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9272" name="Group 137"/>
              <p:cNvGrpSpPr>
                <a:grpSpLocks/>
              </p:cNvGrpSpPr>
              <p:nvPr/>
            </p:nvGrpSpPr>
            <p:grpSpPr bwMode="auto">
              <a:xfrm rot="-5665660">
                <a:off x="1310" y="3083"/>
                <a:ext cx="192" cy="144"/>
                <a:chOff x="768" y="3072"/>
                <a:chExt cx="192" cy="144"/>
              </a:xfrm>
            </p:grpSpPr>
            <p:sp>
              <p:nvSpPr>
                <p:cNvPr id="288906" name="AutoShape 138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07" name="AutoShape 139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08" name="AutoShape 140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89285" name="Group 141"/>
            <p:cNvGrpSpPr>
              <a:grpSpLocks/>
            </p:cNvGrpSpPr>
            <p:nvPr/>
          </p:nvGrpSpPr>
          <p:grpSpPr bwMode="auto">
            <a:xfrm rot="17094657">
              <a:off x="4584" y="1320"/>
              <a:ext cx="457" cy="505"/>
              <a:chOff x="1021" y="3059"/>
              <a:chExt cx="457" cy="505"/>
            </a:xfrm>
          </p:grpSpPr>
          <p:grpSp>
            <p:nvGrpSpPr>
              <p:cNvPr id="289286" name="Group 142"/>
              <p:cNvGrpSpPr>
                <a:grpSpLocks/>
              </p:cNvGrpSpPr>
              <p:nvPr/>
            </p:nvGrpSpPr>
            <p:grpSpPr bwMode="auto">
              <a:xfrm rot="-5665660">
                <a:off x="997" y="3396"/>
                <a:ext cx="192" cy="144"/>
                <a:chOff x="768" y="3072"/>
                <a:chExt cx="192" cy="144"/>
              </a:xfrm>
            </p:grpSpPr>
            <p:sp>
              <p:nvSpPr>
                <p:cNvPr id="288911" name="AutoShape 143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12" name="AutoShape 144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13" name="AutoShape 145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9287" name="Group 146"/>
              <p:cNvGrpSpPr>
                <a:grpSpLocks/>
              </p:cNvGrpSpPr>
              <p:nvPr/>
            </p:nvGrpSpPr>
            <p:grpSpPr bwMode="auto">
              <a:xfrm rot="-5665660">
                <a:off x="1133" y="3289"/>
                <a:ext cx="192" cy="144"/>
                <a:chOff x="768" y="3072"/>
                <a:chExt cx="192" cy="144"/>
              </a:xfrm>
            </p:grpSpPr>
            <p:sp>
              <p:nvSpPr>
                <p:cNvPr id="288915" name="AutoShape 147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16" name="AutoShape 148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17" name="AutoShape 149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9288" name="Group 150"/>
              <p:cNvGrpSpPr>
                <a:grpSpLocks/>
              </p:cNvGrpSpPr>
              <p:nvPr/>
            </p:nvGrpSpPr>
            <p:grpSpPr bwMode="auto">
              <a:xfrm rot="-13996117">
                <a:off x="1221" y="3186"/>
                <a:ext cx="192" cy="144"/>
                <a:chOff x="768" y="3072"/>
                <a:chExt cx="192" cy="144"/>
              </a:xfrm>
            </p:grpSpPr>
            <p:sp>
              <p:nvSpPr>
                <p:cNvPr id="288919" name="AutoShape 151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20" name="AutoShape 152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21" name="AutoShape 153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9289" name="Group 154"/>
              <p:cNvGrpSpPr>
                <a:grpSpLocks/>
              </p:cNvGrpSpPr>
              <p:nvPr/>
            </p:nvGrpSpPr>
            <p:grpSpPr bwMode="auto">
              <a:xfrm rot="-5665660">
                <a:off x="1310" y="3083"/>
                <a:ext cx="192" cy="144"/>
                <a:chOff x="768" y="3072"/>
                <a:chExt cx="192" cy="144"/>
              </a:xfrm>
            </p:grpSpPr>
            <p:sp>
              <p:nvSpPr>
                <p:cNvPr id="288923" name="AutoShape 155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24" name="AutoShape 156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25" name="AutoShape 157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89290" name="Group 158"/>
            <p:cNvGrpSpPr>
              <a:grpSpLocks/>
            </p:cNvGrpSpPr>
            <p:nvPr/>
          </p:nvGrpSpPr>
          <p:grpSpPr bwMode="auto">
            <a:xfrm rot="13270334">
              <a:off x="4224" y="1104"/>
              <a:ext cx="457" cy="505"/>
              <a:chOff x="1021" y="3059"/>
              <a:chExt cx="457" cy="505"/>
            </a:xfrm>
          </p:grpSpPr>
          <p:grpSp>
            <p:nvGrpSpPr>
              <p:cNvPr id="289291" name="Group 159"/>
              <p:cNvGrpSpPr>
                <a:grpSpLocks/>
              </p:cNvGrpSpPr>
              <p:nvPr/>
            </p:nvGrpSpPr>
            <p:grpSpPr bwMode="auto">
              <a:xfrm rot="-5665660">
                <a:off x="997" y="3396"/>
                <a:ext cx="192" cy="144"/>
                <a:chOff x="768" y="3072"/>
                <a:chExt cx="192" cy="144"/>
              </a:xfrm>
            </p:grpSpPr>
            <p:sp>
              <p:nvSpPr>
                <p:cNvPr id="288928" name="AutoShape 160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29" name="AutoShape 161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30" name="AutoShape 162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9292" name="Group 163"/>
              <p:cNvGrpSpPr>
                <a:grpSpLocks/>
              </p:cNvGrpSpPr>
              <p:nvPr/>
            </p:nvGrpSpPr>
            <p:grpSpPr bwMode="auto">
              <a:xfrm rot="-5665660">
                <a:off x="1133" y="3289"/>
                <a:ext cx="192" cy="144"/>
                <a:chOff x="768" y="3072"/>
                <a:chExt cx="192" cy="144"/>
              </a:xfrm>
            </p:grpSpPr>
            <p:sp>
              <p:nvSpPr>
                <p:cNvPr id="288932" name="AutoShape 164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33" name="AutoShape 165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34" name="AutoShape 166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9293" name="Group 167"/>
              <p:cNvGrpSpPr>
                <a:grpSpLocks/>
              </p:cNvGrpSpPr>
              <p:nvPr/>
            </p:nvGrpSpPr>
            <p:grpSpPr bwMode="auto">
              <a:xfrm rot="-13996117">
                <a:off x="1221" y="3186"/>
                <a:ext cx="192" cy="144"/>
                <a:chOff x="768" y="3072"/>
                <a:chExt cx="192" cy="144"/>
              </a:xfrm>
            </p:grpSpPr>
            <p:sp>
              <p:nvSpPr>
                <p:cNvPr id="288936" name="AutoShape 168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37" name="AutoShape 169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38" name="AutoShape 170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9294" name="Group 171"/>
              <p:cNvGrpSpPr>
                <a:grpSpLocks/>
              </p:cNvGrpSpPr>
              <p:nvPr/>
            </p:nvGrpSpPr>
            <p:grpSpPr bwMode="auto">
              <a:xfrm rot="-5665660">
                <a:off x="1310" y="3083"/>
                <a:ext cx="192" cy="144"/>
                <a:chOff x="768" y="3072"/>
                <a:chExt cx="192" cy="144"/>
              </a:xfrm>
            </p:grpSpPr>
            <p:sp>
              <p:nvSpPr>
                <p:cNvPr id="288940" name="AutoShape 172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41" name="AutoShape 173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42" name="AutoShape 174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sp>
          <p:nvSpPr>
            <p:cNvPr id="288943" name="Text Box 175"/>
            <p:cNvSpPr txBox="1">
              <a:spLocks noChangeArrowheads="1"/>
            </p:cNvSpPr>
            <p:nvPr/>
          </p:nvSpPr>
          <p:spPr bwMode="auto">
            <a:xfrm>
              <a:off x="3360" y="1488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000" b="1">
                  <a:solidFill>
                    <a:schemeClr val="accent1">
                      <a:lumMod val="75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</a:t>
              </a:r>
              <a:endParaRPr lang="en-US" sz="20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endParaRPr>
            </a:p>
          </p:txBody>
        </p:sp>
        <p:grpSp>
          <p:nvGrpSpPr>
            <p:cNvPr id="289295" name="Group 176"/>
            <p:cNvGrpSpPr>
              <a:grpSpLocks/>
            </p:cNvGrpSpPr>
            <p:nvPr/>
          </p:nvGrpSpPr>
          <p:grpSpPr bwMode="auto">
            <a:xfrm>
              <a:off x="3504" y="2352"/>
              <a:ext cx="192" cy="144"/>
              <a:chOff x="768" y="3072"/>
              <a:chExt cx="192" cy="144"/>
            </a:xfrm>
          </p:grpSpPr>
          <p:sp>
            <p:nvSpPr>
              <p:cNvPr id="288945" name="AutoShape 177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8946" name="AutoShape 178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8947" name="AutoShape 179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89296" name="Group 180"/>
            <p:cNvGrpSpPr>
              <a:grpSpLocks/>
            </p:cNvGrpSpPr>
            <p:nvPr/>
          </p:nvGrpSpPr>
          <p:grpSpPr bwMode="auto">
            <a:xfrm>
              <a:off x="4800" y="1920"/>
              <a:ext cx="192" cy="144"/>
              <a:chOff x="768" y="3072"/>
              <a:chExt cx="192" cy="144"/>
            </a:xfrm>
          </p:grpSpPr>
          <p:sp>
            <p:nvSpPr>
              <p:cNvPr id="288949" name="AutoShape 181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8950" name="AutoShape 182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88951" name="AutoShape 183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89297" name="Group 184"/>
            <p:cNvGrpSpPr>
              <a:grpSpLocks/>
            </p:cNvGrpSpPr>
            <p:nvPr/>
          </p:nvGrpSpPr>
          <p:grpSpPr bwMode="auto">
            <a:xfrm rot="-5665660">
              <a:off x="4584" y="2232"/>
              <a:ext cx="528" cy="480"/>
              <a:chOff x="1296" y="2928"/>
              <a:chExt cx="528" cy="480"/>
            </a:xfrm>
          </p:grpSpPr>
          <p:grpSp>
            <p:nvGrpSpPr>
              <p:cNvPr id="289298" name="Group 185"/>
              <p:cNvGrpSpPr>
                <a:grpSpLocks/>
              </p:cNvGrpSpPr>
              <p:nvPr/>
            </p:nvGrpSpPr>
            <p:grpSpPr bwMode="auto">
              <a:xfrm>
                <a:off x="1296" y="2928"/>
                <a:ext cx="192" cy="144"/>
                <a:chOff x="768" y="3072"/>
                <a:chExt cx="192" cy="144"/>
              </a:xfrm>
            </p:grpSpPr>
            <p:sp>
              <p:nvSpPr>
                <p:cNvPr id="288954" name="AutoShape 186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55" name="AutoShape 187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56" name="AutoShape 188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9299" name="Group 189"/>
              <p:cNvGrpSpPr>
                <a:grpSpLocks/>
              </p:cNvGrpSpPr>
              <p:nvPr/>
            </p:nvGrpSpPr>
            <p:grpSpPr bwMode="auto">
              <a:xfrm rot="-8330457">
                <a:off x="1440" y="2976"/>
                <a:ext cx="192" cy="144"/>
                <a:chOff x="768" y="3072"/>
                <a:chExt cx="192" cy="144"/>
              </a:xfrm>
            </p:grpSpPr>
            <p:sp>
              <p:nvSpPr>
                <p:cNvPr id="288958" name="AutoShape 190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59" name="AutoShape 191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60" name="AutoShape 192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9300" name="Group 193"/>
              <p:cNvGrpSpPr>
                <a:grpSpLocks/>
              </p:cNvGrpSpPr>
              <p:nvPr/>
            </p:nvGrpSpPr>
            <p:grpSpPr bwMode="auto">
              <a:xfrm>
                <a:off x="1392" y="3072"/>
                <a:ext cx="192" cy="144"/>
                <a:chOff x="768" y="3072"/>
                <a:chExt cx="192" cy="144"/>
              </a:xfrm>
            </p:grpSpPr>
            <p:sp>
              <p:nvSpPr>
                <p:cNvPr id="288962" name="AutoShape 194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63" name="AutoShape 195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64" name="AutoShape 196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9301" name="Group 197"/>
              <p:cNvGrpSpPr>
                <a:grpSpLocks/>
              </p:cNvGrpSpPr>
              <p:nvPr/>
            </p:nvGrpSpPr>
            <p:grpSpPr bwMode="auto">
              <a:xfrm>
                <a:off x="1536" y="3072"/>
                <a:ext cx="192" cy="144"/>
                <a:chOff x="768" y="3072"/>
                <a:chExt cx="192" cy="144"/>
              </a:xfrm>
            </p:grpSpPr>
            <p:sp>
              <p:nvSpPr>
                <p:cNvPr id="288966" name="AutoShape 198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67" name="AutoShape 199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68" name="AutoShape 200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9302" name="Group 201"/>
              <p:cNvGrpSpPr>
                <a:grpSpLocks/>
              </p:cNvGrpSpPr>
              <p:nvPr/>
            </p:nvGrpSpPr>
            <p:grpSpPr bwMode="auto">
              <a:xfrm rot="-8330457">
                <a:off x="1488" y="3168"/>
                <a:ext cx="192" cy="144"/>
                <a:chOff x="768" y="3072"/>
                <a:chExt cx="192" cy="144"/>
              </a:xfrm>
            </p:grpSpPr>
            <p:sp>
              <p:nvSpPr>
                <p:cNvPr id="288970" name="AutoShape 202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71" name="AutoShape 203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72" name="AutoShape 204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9303" name="Group 205"/>
              <p:cNvGrpSpPr>
                <a:grpSpLocks/>
              </p:cNvGrpSpPr>
              <p:nvPr/>
            </p:nvGrpSpPr>
            <p:grpSpPr bwMode="auto">
              <a:xfrm>
                <a:off x="1632" y="3168"/>
                <a:ext cx="192" cy="144"/>
                <a:chOff x="768" y="3072"/>
                <a:chExt cx="192" cy="144"/>
              </a:xfrm>
            </p:grpSpPr>
            <p:sp>
              <p:nvSpPr>
                <p:cNvPr id="288974" name="AutoShape 206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75" name="AutoShape 207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76" name="AutoShape 208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9304" name="Group 209"/>
              <p:cNvGrpSpPr>
                <a:grpSpLocks/>
              </p:cNvGrpSpPr>
              <p:nvPr/>
            </p:nvGrpSpPr>
            <p:grpSpPr bwMode="auto">
              <a:xfrm>
                <a:off x="1584" y="3264"/>
                <a:ext cx="192" cy="144"/>
                <a:chOff x="768" y="3072"/>
                <a:chExt cx="192" cy="144"/>
              </a:xfrm>
            </p:grpSpPr>
            <p:sp>
              <p:nvSpPr>
                <p:cNvPr id="288978" name="AutoShape 210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79" name="AutoShape 211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80" name="AutoShape 212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89305" name="Group 213"/>
            <p:cNvGrpSpPr>
              <a:grpSpLocks/>
            </p:cNvGrpSpPr>
            <p:nvPr/>
          </p:nvGrpSpPr>
          <p:grpSpPr bwMode="auto">
            <a:xfrm rot="2113300">
              <a:off x="4416" y="1920"/>
              <a:ext cx="457" cy="505"/>
              <a:chOff x="1021" y="3059"/>
              <a:chExt cx="457" cy="505"/>
            </a:xfrm>
          </p:grpSpPr>
          <p:grpSp>
            <p:nvGrpSpPr>
              <p:cNvPr id="289306" name="Group 214"/>
              <p:cNvGrpSpPr>
                <a:grpSpLocks/>
              </p:cNvGrpSpPr>
              <p:nvPr/>
            </p:nvGrpSpPr>
            <p:grpSpPr bwMode="auto">
              <a:xfrm rot="-5665660">
                <a:off x="997" y="3396"/>
                <a:ext cx="192" cy="144"/>
                <a:chOff x="768" y="3072"/>
                <a:chExt cx="192" cy="144"/>
              </a:xfrm>
            </p:grpSpPr>
            <p:sp>
              <p:nvSpPr>
                <p:cNvPr id="288983" name="AutoShape 215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84" name="AutoShape 216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85" name="AutoShape 217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9307" name="Group 218"/>
              <p:cNvGrpSpPr>
                <a:grpSpLocks/>
              </p:cNvGrpSpPr>
              <p:nvPr/>
            </p:nvGrpSpPr>
            <p:grpSpPr bwMode="auto">
              <a:xfrm rot="-5665660">
                <a:off x="1133" y="3289"/>
                <a:ext cx="192" cy="144"/>
                <a:chOff x="768" y="3072"/>
                <a:chExt cx="192" cy="144"/>
              </a:xfrm>
            </p:grpSpPr>
            <p:sp>
              <p:nvSpPr>
                <p:cNvPr id="288987" name="AutoShape 219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88" name="AutoShape 220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89" name="AutoShape 221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9308" name="Group 222"/>
              <p:cNvGrpSpPr>
                <a:grpSpLocks/>
              </p:cNvGrpSpPr>
              <p:nvPr/>
            </p:nvGrpSpPr>
            <p:grpSpPr bwMode="auto">
              <a:xfrm rot="-13996117">
                <a:off x="1221" y="3186"/>
                <a:ext cx="192" cy="144"/>
                <a:chOff x="768" y="3072"/>
                <a:chExt cx="192" cy="144"/>
              </a:xfrm>
            </p:grpSpPr>
            <p:sp>
              <p:nvSpPr>
                <p:cNvPr id="288991" name="AutoShape 223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92" name="AutoShape 224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93" name="AutoShape 225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9309" name="Group 226"/>
              <p:cNvGrpSpPr>
                <a:grpSpLocks/>
              </p:cNvGrpSpPr>
              <p:nvPr/>
            </p:nvGrpSpPr>
            <p:grpSpPr bwMode="auto">
              <a:xfrm rot="-5665660">
                <a:off x="1310" y="3083"/>
                <a:ext cx="192" cy="144"/>
                <a:chOff x="768" y="3072"/>
                <a:chExt cx="192" cy="144"/>
              </a:xfrm>
            </p:grpSpPr>
            <p:sp>
              <p:nvSpPr>
                <p:cNvPr id="288995" name="AutoShape 227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96" name="AutoShape 228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8997" name="AutoShape 229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89310" name="Group 230"/>
            <p:cNvGrpSpPr>
              <a:grpSpLocks/>
            </p:cNvGrpSpPr>
            <p:nvPr/>
          </p:nvGrpSpPr>
          <p:grpSpPr bwMode="auto">
            <a:xfrm rot="3207860">
              <a:off x="3816" y="1848"/>
              <a:ext cx="457" cy="505"/>
              <a:chOff x="1021" y="3059"/>
              <a:chExt cx="457" cy="505"/>
            </a:xfrm>
          </p:grpSpPr>
          <p:grpSp>
            <p:nvGrpSpPr>
              <p:cNvPr id="289311" name="Group 231"/>
              <p:cNvGrpSpPr>
                <a:grpSpLocks/>
              </p:cNvGrpSpPr>
              <p:nvPr/>
            </p:nvGrpSpPr>
            <p:grpSpPr bwMode="auto">
              <a:xfrm rot="-5665660">
                <a:off x="997" y="3396"/>
                <a:ext cx="192" cy="144"/>
                <a:chOff x="768" y="3072"/>
                <a:chExt cx="192" cy="144"/>
              </a:xfrm>
            </p:grpSpPr>
            <p:sp>
              <p:nvSpPr>
                <p:cNvPr id="289000" name="AutoShape 232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01" name="AutoShape 233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02" name="AutoShape 234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768" name="Group 235"/>
              <p:cNvGrpSpPr>
                <a:grpSpLocks/>
              </p:cNvGrpSpPr>
              <p:nvPr/>
            </p:nvGrpSpPr>
            <p:grpSpPr bwMode="auto">
              <a:xfrm rot="-5665660">
                <a:off x="1133" y="3289"/>
                <a:ext cx="192" cy="144"/>
                <a:chOff x="768" y="3072"/>
                <a:chExt cx="192" cy="144"/>
              </a:xfrm>
            </p:grpSpPr>
            <p:sp>
              <p:nvSpPr>
                <p:cNvPr id="289004" name="AutoShape 236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05" name="AutoShape 237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06" name="AutoShape 238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769" name="Group 239"/>
              <p:cNvGrpSpPr>
                <a:grpSpLocks/>
              </p:cNvGrpSpPr>
              <p:nvPr/>
            </p:nvGrpSpPr>
            <p:grpSpPr bwMode="auto">
              <a:xfrm rot="-13996117">
                <a:off x="1221" y="3186"/>
                <a:ext cx="192" cy="144"/>
                <a:chOff x="768" y="3072"/>
                <a:chExt cx="192" cy="144"/>
              </a:xfrm>
            </p:grpSpPr>
            <p:sp>
              <p:nvSpPr>
                <p:cNvPr id="289008" name="AutoShape 240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09" name="AutoShape 241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10" name="AutoShape 242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777" name="Group 243"/>
              <p:cNvGrpSpPr>
                <a:grpSpLocks/>
              </p:cNvGrpSpPr>
              <p:nvPr/>
            </p:nvGrpSpPr>
            <p:grpSpPr bwMode="auto">
              <a:xfrm rot="-5665660">
                <a:off x="1310" y="3083"/>
                <a:ext cx="192" cy="144"/>
                <a:chOff x="768" y="3072"/>
                <a:chExt cx="192" cy="144"/>
              </a:xfrm>
            </p:grpSpPr>
            <p:sp>
              <p:nvSpPr>
                <p:cNvPr id="289012" name="AutoShape 244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13" name="AutoShape 245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14" name="AutoShape 246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88781" name="Group 247"/>
            <p:cNvGrpSpPr>
              <a:grpSpLocks/>
            </p:cNvGrpSpPr>
            <p:nvPr/>
          </p:nvGrpSpPr>
          <p:grpSpPr bwMode="auto">
            <a:xfrm>
              <a:off x="3744" y="2112"/>
              <a:ext cx="528" cy="480"/>
              <a:chOff x="576" y="2880"/>
              <a:chExt cx="528" cy="480"/>
            </a:xfrm>
          </p:grpSpPr>
          <p:grpSp>
            <p:nvGrpSpPr>
              <p:cNvPr id="288782" name="Group 248"/>
              <p:cNvGrpSpPr>
                <a:grpSpLocks/>
              </p:cNvGrpSpPr>
              <p:nvPr/>
            </p:nvGrpSpPr>
            <p:grpSpPr bwMode="auto">
              <a:xfrm>
                <a:off x="576" y="2880"/>
                <a:ext cx="192" cy="144"/>
                <a:chOff x="768" y="3072"/>
                <a:chExt cx="192" cy="144"/>
              </a:xfrm>
            </p:grpSpPr>
            <p:sp>
              <p:nvSpPr>
                <p:cNvPr id="289017" name="AutoShape 249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18" name="AutoShape 250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19" name="AutoShape 251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786" name="Group 252"/>
              <p:cNvGrpSpPr>
                <a:grpSpLocks/>
              </p:cNvGrpSpPr>
              <p:nvPr/>
            </p:nvGrpSpPr>
            <p:grpSpPr bwMode="auto">
              <a:xfrm rot="-8330457">
                <a:off x="720" y="2928"/>
                <a:ext cx="192" cy="144"/>
                <a:chOff x="768" y="3072"/>
                <a:chExt cx="192" cy="144"/>
              </a:xfrm>
            </p:grpSpPr>
            <p:sp>
              <p:nvSpPr>
                <p:cNvPr id="289021" name="AutoShape 253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22" name="AutoShape 254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23" name="AutoShape 255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790" name="Group 256"/>
              <p:cNvGrpSpPr>
                <a:grpSpLocks/>
              </p:cNvGrpSpPr>
              <p:nvPr/>
            </p:nvGrpSpPr>
            <p:grpSpPr bwMode="auto">
              <a:xfrm>
                <a:off x="672" y="3024"/>
                <a:ext cx="192" cy="144"/>
                <a:chOff x="768" y="3072"/>
                <a:chExt cx="192" cy="144"/>
              </a:xfrm>
            </p:grpSpPr>
            <p:sp>
              <p:nvSpPr>
                <p:cNvPr id="289025" name="AutoShape 257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26" name="AutoShape 258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27" name="AutoShape 259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794" name="Group 260"/>
              <p:cNvGrpSpPr>
                <a:grpSpLocks/>
              </p:cNvGrpSpPr>
              <p:nvPr/>
            </p:nvGrpSpPr>
            <p:grpSpPr bwMode="auto">
              <a:xfrm>
                <a:off x="816" y="3024"/>
                <a:ext cx="192" cy="144"/>
                <a:chOff x="768" y="3072"/>
                <a:chExt cx="192" cy="144"/>
              </a:xfrm>
            </p:grpSpPr>
            <p:sp>
              <p:nvSpPr>
                <p:cNvPr id="289029" name="AutoShape 261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30" name="AutoShape 262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31" name="AutoShape 263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798" name="Group 264"/>
              <p:cNvGrpSpPr>
                <a:grpSpLocks/>
              </p:cNvGrpSpPr>
              <p:nvPr/>
            </p:nvGrpSpPr>
            <p:grpSpPr bwMode="auto">
              <a:xfrm rot="-8330457">
                <a:off x="768" y="3120"/>
                <a:ext cx="192" cy="144"/>
                <a:chOff x="768" y="3072"/>
                <a:chExt cx="192" cy="144"/>
              </a:xfrm>
            </p:grpSpPr>
            <p:sp>
              <p:nvSpPr>
                <p:cNvPr id="289033" name="AutoShape 265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34" name="AutoShape 266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35" name="AutoShape 267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802" name="Group 268"/>
              <p:cNvGrpSpPr>
                <a:grpSpLocks/>
              </p:cNvGrpSpPr>
              <p:nvPr/>
            </p:nvGrpSpPr>
            <p:grpSpPr bwMode="auto">
              <a:xfrm>
                <a:off x="912" y="3120"/>
                <a:ext cx="192" cy="144"/>
                <a:chOff x="768" y="3072"/>
                <a:chExt cx="192" cy="144"/>
              </a:xfrm>
            </p:grpSpPr>
            <p:sp>
              <p:nvSpPr>
                <p:cNvPr id="289037" name="AutoShape 269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38" name="AutoShape 270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39" name="AutoShape 271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806" name="Group 272"/>
              <p:cNvGrpSpPr>
                <a:grpSpLocks/>
              </p:cNvGrpSpPr>
              <p:nvPr/>
            </p:nvGrpSpPr>
            <p:grpSpPr bwMode="auto">
              <a:xfrm>
                <a:off x="864" y="3216"/>
                <a:ext cx="192" cy="144"/>
                <a:chOff x="768" y="3072"/>
                <a:chExt cx="192" cy="144"/>
              </a:xfrm>
            </p:grpSpPr>
            <p:sp>
              <p:nvSpPr>
                <p:cNvPr id="289041" name="AutoShape 273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42" name="AutoShape 274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43" name="AutoShape 275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88810" name="Group 276"/>
            <p:cNvGrpSpPr>
              <a:grpSpLocks/>
            </p:cNvGrpSpPr>
            <p:nvPr/>
          </p:nvGrpSpPr>
          <p:grpSpPr bwMode="auto">
            <a:xfrm>
              <a:off x="4080" y="2112"/>
              <a:ext cx="528" cy="432"/>
              <a:chOff x="576" y="2880"/>
              <a:chExt cx="528" cy="480"/>
            </a:xfrm>
          </p:grpSpPr>
          <p:grpSp>
            <p:nvGrpSpPr>
              <p:cNvPr id="288814" name="Group 277"/>
              <p:cNvGrpSpPr>
                <a:grpSpLocks/>
              </p:cNvGrpSpPr>
              <p:nvPr/>
            </p:nvGrpSpPr>
            <p:grpSpPr bwMode="auto">
              <a:xfrm>
                <a:off x="576" y="2880"/>
                <a:ext cx="192" cy="144"/>
                <a:chOff x="768" y="3072"/>
                <a:chExt cx="192" cy="144"/>
              </a:xfrm>
            </p:grpSpPr>
            <p:sp>
              <p:nvSpPr>
                <p:cNvPr id="289046" name="AutoShape 278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47" name="AutoShape 279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48" name="AutoShape 280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818" name="Group 281"/>
              <p:cNvGrpSpPr>
                <a:grpSpLocks/>
              </p:cNvGrpSpPr>
              <p:nvPr/>
            </p:nvGrpSpPr>
            <p:grpSpPr bwMode="auto">
              <a:xfrm rot="-8330457">
                <a:off x="720" y="2928"/>
                <a:ext cx="192" cy="144"/>
                <a:chOff x="768" y="3072"/>
                <a:chExt cx="192" cy="144"/>
              </a:xfrm>
            </p:grpSpPr>
            <p:sp>
              <p:nvSpPr>
                <p:cNvPr id="289050" name="AutoShape 282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51" name="AutoShape 283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52" name="AutoShape 284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819" name="Group 285"/>
              <p:cNvGrpSpPr>
                <a:grpSpLocks/>
              </p:cNvGrpSpPr>
              <p:nvPr/>
            </p:nvGrpSpPr>
            <p:grpSpPr bwMode="auto">
              <a:xfrm>
                <a:off x="672" y="3024"/>
                <a:ext cx="192" cy="144"/>
                <a:chOff x="768" y="3072"/>
                <a:chExt cx="192" cy="144"/>
              </a:xfrm>
            </p:grpSpPr>
            <p:sp>
              <p:nvSpPr>
                <p:cNvPr id="289054" name="AutoShape 286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55" name="AutoShape 287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56" name="AutoShape 288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823" name="Group 289"/>
              <p:cNvGrpSpPr>
                <a:grpSpLocks/>
              </p:cNvGrpSpPr>
              <p:nvPr/>
            </p:nvGrpSpPr>
            <p:grpSpPr bwMode="auto">
              <a:xfrm>
                <a:off x="816" y="3024"/>
                <a:ext cx="192" cy="144"/>
                <a:chOff x="768" y="3072"/>
                <a:chExt cx="192" cy="144"/>
              </a:xfrm>
            </p:grpSpPr>
            <p:sp>
              <p:nvSpPr>
                <p:cNvPr id="289058" name="AutoShape 290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59" name="AutoShape 291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60" name="AutoShape 292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827" name="Group 293"/>
              <p:cNvGrpSpPr>
                <a:grpSpLocks/>
              </p:cNvGrpSpPr>
              <p:nvPr/>
            </p:nvGrpSpPr>
            <p:grpSpPr bwMode="auto">
              <a:xfrm rot="-8330457">
                <a:off x="768" y="3120"/>
                <a:ext cx="192" cy="144"/>
                <a:chOff x="768" y="3072"/>
                <a:chExt cx="192" cy="144"/>
              </a:xfrm>
            </p:grpSpPr>
            <p:sp>
              <p:nvSpPr>
                <p:cNvPr id="289062" name="AutoShape 294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63" name="AutoShape 295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64" name="AutoShape 296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831" name="Group 297"/>
              <p:cNvGrpSpPr>
                <a:grpSpLocks/>
              </p:cNvGrpSpPr>
              <p:nvPr/>
            </p:nvGrpSpPr>
            <p:grpSpPr bwMode="auto">
              <a:xfrm>
                <a:off x="912" y="3120"/>
                <a:ext cx="192" cy="144"/>
                <a:chOff x="768" y="3072"/>
                <a:chExt cx="192" cy="144"/>
              </a:xfrm>
            </p:grpSpPr>
            <p:sp>
              <p:nvSpPr>
                <p:cNvPr id="289066" name="AutoShape 298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67" name="AutoShape 299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68" name="AutoShape 300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835" name="Group 301"/>
              <p:cNvGrpSpPr>
                <a:grpSpLocks/>
              </p:cNvGrpSpPr>
              <p:nvPr/>
            </p:nvGrpSpPr>
            <p:grpSpPr bwMode="auto">
              <a:xfrm>
                <a:off x="864" y="3216"/>
                <a:ext cx="192" cy="144"/>
                <a:chOff x="768" y="3072"/>
                <a:chExt cx="192" cy="144"/>
              </a:xfrm>
            </p:grpSpPr>
            <p:sp>
              <p:nvSpPr>
                <p:cNvPr id="289070" name="AutoShape 302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71" name="AutoShape 303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72" name="AutoShape 304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88839" name="Group 305"/>
            <p:cNvGrpSpPr>
              <a:grpSpLocks/>
            </p:cNvGrpSpPr>
            <p:nvPr/>
          </p:nvGrpSpPr>
          <p:grpSpPr bwMode="auto">
            <a:xfrm rot="-5665660">
              <a:off x="4488" y="2040"/>
              <a:ext cx="528" cy="480"/>
              <a:chOff x="1296" y="2928"/>
              <a:chExt cx="528" cy="480"/>
            </a:xfrm>
          </p:grpSpPr>
          <p:grpSp>
            <p:nvGrpSpPr>
              <p:cNvPr id="288843" name="Group 306"/>
              <p:cNvGrpSpPr>
                <a:grpSpLocks/>
              </p:cNvGrpSpPr>
              <p:nvPr/>
            </p:nvGrpSpPr>
            <p:grpSpPr bwMode="auto">
              <a:xfrm>
                <a:off x="1296" y="2928"/>
                <a:ext cx="192" cy="144"/>
                <a:chOff x="768" y="3072"/>
                <a:chExt cx="192" cy="144"/>
              </a:xfrm>
            </p:grpSpPr>
            <p:sp>
              <p:nvSpPr>
                <p:cNvPr id="289075" name="AutoShape 307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76" name="AutoShape 308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77" name="AutoShape 309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847" name="Group 310"/>
              <p:cNvGrpSpPr>
                <a:grpSpLocks/>
              </p:cNvGrpSpPr>
              <p:nvPr/>
            </p:nvGrpSpPr>
            <p:grpSpPr bwMode="auto">
              <a:xfrm rot="-8330457">
                <a:off x="1440" y="2976"/>
                <a:ext cx="192" cy="144"/>
                <a:chOff x="768" y="3072"/>
                <a:chExt cx="192" cy="144"/>
              </a:xfrm>
            </p:grpSpPr>
            <p:sp>
              <p:nvSpPr>
                <p:cNvPr id="289079" name="AutoShape 311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80" name="AutoShape 312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81" name="AutoShape 313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851" name="Group 314"/>
              <p:cNvGrpSpPr>
                <a:grpSpLocks/>
              </p:cNvGrpSpPr>
              <p:nvPr/>
            </p:nvGrpSpPr>
            <p:grpSpPr bwMode="auto">
              <a:xfrm>
                <a:off x="1392" y="3072"/>
                <a:ext cx="192" cy="144"/>
                <a:chOff x="768" y="3072"/>
                <a:chExt cx="192" cy="144"/>
              </a:xfrm>
            </p:grpSpPr>
            <p:sp>
              <p:nvSpPr>
                <p:cNvPr id="289083" name="AutoShape 315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84" name="AutoShape 316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85" name="AutoShape 317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852" name="Group 318"/>
              <p:cNvGrpSpPr>
                <a:grpSpLocks/>
              </p:cNvGrpSpPr>
              <p:nvPr/>
            </p:nvGrpSpPr>
            <p:grpSpPr bwMode="auto">
              <a:xfrm>
                <a:off x="1536" y="3072"/>
                <a:ext cx="192" cy="144"/>
                <a:chOff x="768" y="3072"/>
                <a:chExt cx="192" cy="144"/>
              </a:xfrm>
            </p:grpSpPr>
            <p:sp>
              <p:nvSpPr>
                <p:cNvPr id="289087" name="AutoShape 319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88" name="AutoShape 320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89" name="AutoShape 321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856" name="Group 322"/>
              <p:cNvGrpSpPr>
                <a:grpSpLocks/>
              </p:cNvGrpSpPr>
              <p:nvPr/>
            </p:nvGrpSpPr>
            <p:grpSpPr bwMode="auto">
              <a:xfrm rot="-8330457">
                <a:off x="1488" y="3168"/>
                <a:ext cx="192" cy="144"/>
                <a:chOff x="768" y="3072"/>
                <a:chExt cx="192" cy="144"/>
              </a:xfrm>
            </p:grpSpPr>
            <p:sp>
              <p:nvSpPr>
                <p:cNvPr id="289091" name="AutoShape 323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92" name="AutoShape 324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93" name="AutoShape 325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860" name="Group 326"/>
              <p:cNvGrpSpPr>
                <a:grpSpLocks/>
              </p:cNvGrpSpPr>
              <p:nvPr/>
            </p:nvGrpSpPr>
            <p:grpSpPr bwMode="auto">
              <a:xfrm>
                <a:off x="1632" y="3168"/>
                <a:ext cx="192" cy="144"/>
                <a:chOff x="768" y="3072"/>
                <a:chExt cx="192" cy="144"/>
              </a:xfrm>
            </p:grpSpPr>
            <p:sp>
              <p:nvSpPr>
                <p:cNvPr id="289095" name="AutoShape 327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96" name="AutoShape 328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097" name="AutoShape 329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864" name="Group 330"/>
              <p:cNvGrpSpPr>
                <a:grpSpLocks/>
              </p:cNvGrpSpPr>
              <p:nvPr/>
            </p:nvGrpSpPr>
            <p:grpSpPr bwMode="auto">
              <a:xfrm>
                <a:off x="1584" y="3264"/>
                <a:ext cx="192" cy="144"/>
                <a:chOff x="768" y="3072"/>
                <a:chExt cx="192" cy="144"/>
              </a:xfrm>
            </p:grpSpPr>
            <p:sp>
              <p:nvSpPr>
                <p:cNvPr id="289099" name="AutoShape 331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00" name="AutoShape 332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01" name="AutoShape 333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88869" name="Group 334"/>
            <p:cNvGrpSpPr>
              <a:grpSpLocks/>
            </p:cNvGrpSpPr>
            <p:nvPr/>
          </p:nvGrpSpPr>
          <p:grpSpPr bwMode="auto">
            <a:xfrm>
              <a:off x="3744" y="1824"/>
              <a:ext cx="528" cy="480"/>
              <a:chOff x="576" y="2880"/>
              <a:chExt cx="528" cy="480"/>
            </a:xfrm>
          </p:grpSpPr>
          <p:grpSp>
            <p:nvGrpSpPr>
              <p:cNvPr id="288870" name="Group 335"/>
              <p:cNvGrpSpPr>
                <a:grpSpLocks/>
              </p:cNvGrpSpPr>
              <p:nvPr/>
            </p:nvGrpSpPr>
            <p:grpSpPr bwMode="auto">
              <a:xfrm>
                <a:off x="576" y="2880"/>
                <a:ext cx="192" cy="144"/>
                <a:chOff x="768" y="3072"/>
                <a:chExt cx="192" cy="144"/>
              </a:xfrm>
            </p:grpSpPr>
            <p:sp>
              <p:nvSpPr>
                <p:cNvPr id="289104" name="AutoShape 336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05" name="AutoShape 337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06" name="AutoShape 338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874" name="Group 339"/>
              <p:cNvGrpSpPr>
                <a:grpSpLocks/>
              </p:cNvGrpSpPr>
              <p:nvPr/>
            </p:nvGrpSpPr>
            <p:grpSpPr bwMode="auto">
              <a:xfrm rot="-8330457">
                <a:off x="720" y="2928"/>
                <a:ext cx="192" cy="144"/>
                <a:chOff x="768" y="3072"/>
                <a:chExt cx="192" cy="144"/>
              </a:xfrm>
            </p:grpSpPr>
            <p:sp>
              <p:nvSpPr>
                <p:cNvPr id="289108" name="AutoShape 340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09" name="AutoShape 341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10" name="AutoShape 342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878" name="Group 343"/>
              <p:cNvGrpSpPr>
                <a:grpSpLocks/>
              </p:cNvGrpSpPr>
              <p:nvPr/>
            </p:nvGrpSpPr>
            <p:grpSpPr bwMode="auto">
              <a:xfrm>
                <a:off x="672" y="3024"/>
                <a:ext cx="192" cy="144"/>
                <a:chOff x="768" y="3072"/>
                <a:chExt cx="192" cy="144"/>
              </a:xfrm>
            </p:grpSpPr>
            <p:sp>
              <p:nvSpPr>
                <p:cNvPr id="289112" name="AutoShape 344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13" name="AutoShape 345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14" name="AutoShape 346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882" name="Group 347"/>
              <p:cNvGrpSpPr>
                <a:grpSpLocks/>
              </p:cNvGrpSpPr>
              <p:nvPr/>
            </p:nvGrpSpPr>
            <p:grpSpPr bwMode="auto">
              <a:xfrm>
                <a:off x="816" y="3024"/>
                <a:ext cx="192" cy="144"/>
                <a:chOff x="768" y="3072"/>
                <a:chExt cx="192" cy="144"/>
              </a:xfrm>
            </p:grpSpPr>
            <p:sp>
              <p:nvSpPr>
                <p:cNvPr id="289116" name="AutoShape 348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17" name="AutoShape 349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18" name="AutoShape 350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888" name="Group 351"/>
              <p:cNvGrpSpPr>
                <a:grpSpLocks/>
              </p:cNvGrpSpPr>
              <p:nvPr/>
            </p:nvGrpSpPr>
            <p:grpSpPr bwMode="auto">
              <a:xfrm rot="-8330457">
                <a:off x="768" y="3120"/>
                <a:ext cx="192" cy="144"/>
                <a:chOff x="768" y="3072"/>
                <a:chExt cx="192" cy="144"/>
              </a:xfrm>
            </p:grpSpPr>
            <p:sp>
              <p:nvSpPr>
                <p:cNvPr id="289120" name="AutoShape 352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21" name="AutoShape 353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22" name="AutoShape 354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892" name="Group 355"/>
              <p:cNvGrpSpPr>
                <a:grpSpLocks/>
              </p:cNvGrpSpPr>
              <p:nvPr/>
            </p:nvGrpSpPr>
            <p:grpSpPr bwMode="auto">
              <a:xfrm>
                <a:off x="912" y="3120"/>
                <a:ext cx="192" cy="144"/>
                <a:chOff x="768" y="3072"/>
                <a:chExt cx="192" cy="144"/>
              </a:xfrm>
            </p:grpSpPr>
            <p:sp>
              <p:nvSpPr>
                <p:cNvPr id="289124" name="AutoShape 356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25" name="AutoShape 357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26" name="AutoShape 358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893" name="Group 359"/>
              <p:cNvGrpSpPr>
                <a:grpSpLocks/>
              </p:cNvGrpSpPr>
              <p:nvPr/>
            </p:nvGrpSpPr>
            <p:grpSpPr bwMode="auto">
              <a:xfrm>
                <a:off x="864" y="3216"/>
                <a:ext cx="192" cy="144"/>
                <a:chOff x="768" y="3072"/>
                <a:chExt cx="192" cy="144"/>
              </a:xfrm>
            </p:grpSpPr>
            <p:sp>
              <p:nvSpPr>
                <p:cNvPr id="289128" name="AutoShape 360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29" name="AutoShape 361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30" name="AutoShape 362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88897" name="Group 363"/>
            <p:cNvGrpSpPr>
              <a:grpSpLocks/>
            </p:cNvGrpSpPr>
            <p:nvPr/>
          </p:nvGrpSpPr>
          <p:grpSpPr bwMode="auto">
            <a:xfrm rot="-4885010">
              <a:off x="4056" y="2184"/>
              <a:ext cx="528" cy="480"/>
              <a:chOff x="1296" y="2928"/>
              <a:chExt cx="528" cy="480"/>
            </a:xfrm>
          </p:grpSpPr>
          <p:grpSp>
            <p:nvGrpSpPr>
              <p:cNvPr id="288901" name="Group 364"/>
              <p:cNvGrpSpPr>
                <a:grpSpLocks/>
              </p:cNvGrpSpPr>
              <p:nvPr/>
            </p:nvGrpSpPr>
            <p:grpSpPr bwMode="auto">
              <a:xfrm>
                <a:off x="1296" y="2928"/>
                <a:ext cx="192" cy="144"/>
                <a:chOff x="768" y="3072"/>
                <a:chExt cx="192" cy="144"/>
              </a:xfrm>
            </p:grpSpPr>
            <p:sp>
              <p:nvSpPr>
                <p:cNvPr id="289133" name="AutoShape 365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34" name="AutoShape 366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35" name="AutoShape 367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905" name="Group 368"/>
              <p:cNvGrpSpPr>
                <a:grpSpLocks/>
              </p:cNvGrpSpPr>
              <p:nvPr/>
            </p:nvGrpSpPr>
            <p:grpSpPr bwMode="auto">
              <a:xfrm rot="-8330457">
                <a:off x="1440" y="2976"/>
                <a:ext cx="192" cy="144"/>
                <a:chOff x="768" y="3072"/>
                <a:chExt cx="192" cy="144"/>
              </a:xfrm>
            </p:grpSpPr>
            <p:sp>
              <p:nvSpPr>
                <p:cNvPr id="289137" name="AutoShape 369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38" name="AutoShape 370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39" name="AutoShape 371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909" name="Group 372"/>
              <p:cNvGrpSpPr>
                <a:grpSpLocks/>
              </p:cNvGrpSpPr>
              <p:nvPr/>
            </p:nvGrpSpPr>
            <p:grpSpPr bwMode="auto">
              <a:xfrm>
                <a:off x="1392" y="3072"/>
                <a:ext cx="192" cy="144"/>
                <a:chOff x="768" y="3072"/>
                <a:chExt cx="192" cy="144"/>
              </a:xfrm>
            </p:grpSpPr>
            <p:sp>
              <p:nvSpPr>
                <p:cNvPr id="289141" name="AutoShape 373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42" name="AutoShape 374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43" name="AutoShape 375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910" name="Group 376"/>
              <p:cNvGrpSpPr>
                <a:grpSpLocks/>
              </p:cNvGrpSpPr>
              <p:nvPr/>
            </p:nvGrpSpPr>
            <p:grpSpPr bwMode="auto">
              <a:xfrm>
                <a:off x="1536" y="3072"/>
                <a:ext cx="192" cy="144"/>
                <a:chOff x="768" y="3072"/>
                <a:chExt cx="192" cy="144"/>
              </a:xfrm>
            </p:grpSpPr>
            <p:sp>
              <p:nvSpPr>
                <p:cNvPr id="289145" name="AutoShape 377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46" name="AutoShape 378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47" name="AutoShape 379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914" name="Group 380"/>
              <p:cNvGrpSpPr>
                <a:grpSpLocks/>
              </p:cNvGrpSpPr>
              <p:nvPr/>
            </p:nvGrpSpPr>
            <p:grpSpPr bwMode="auto">
              <a:xfrm rot="-8330457">
                <a:off x="1488" y="3168"/>
                <a:ext cx="192" cy="144"/>
                <a:chOff x="768" y="3072"/>
                <a:chExt cx="192" cy="144"/>
              </a:xfrm>
            </p:grpSpPr>
            <p:sp>
              <p:nvSpPr>
                <p:cNvPr id="289149" name="AutoShape 381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50" name="AutoShape 382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51" name="AutoShape 383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918" name="Group 384"/>
              <p:cNvGrpSpPr>
                <a:grpSpLocks/>
              </p:cNvGrpSpPr>
              <p:nvPr/>
            </p:nvGrpSpPr>
            <p:grpSpPr bwMode="auto">
              <a:xfrm>
                <a:off x="1632" y="3168"/>
                <a:ext cx="192" cy="144"/>
                <a:chOff x="768" y="3072"/>
                <a:chExt cx="192" cy="144"/>
              </a:xfrm>
            </p:grpSpPr>
            <p:sp>
              <p:nvSpPr>
                <p:cNvPr id="289153" name="AutoShape 385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54" name="AutoShape 386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55" name="AutoShape 387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922" name="Group 388"/>
              <p:cNvGrpSpPr>
                <a:grpSpLocks/>
              </p:cNvGrpSpPr>
              <p:nvPr/>
            </p:nvGrpSpPr>
            <p:grpSpPr bwMode="auto">
              <a:xfrm>
                <a:off x="1584" y="3264"/>
                <a:ext cx="192" cy="144"/>
                <a:chOff x="768" y="3072"/>
                <a:chExt cx="192" cy="144"/>
              </a:xfrm>
            </p:grpSpPr>
            <p:sp>
              <p:nvSpPr>
                <p:cNvPr id="289157" name="AutoShape 389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58" name="AutoShape 390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59" name="AutoShape 391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88926" name="Group 392"/>
            <p:cNvGrpSpPr>
              <a:grpSpLocks/>
            </p:cNvGrpSpPr>
            <p:nvPr/>
          </p:nvGrpSpPr>
          <p:grpSpPr bwMode="auto">
            <a:xfrm>
              <a:off x="3552" y="2112"/>
              <a:ext cx="528" cy="480"/>
              <a:chOff x="576" y="2880"/>
              <a:chExt cx="528" cy="480"/>
            </a:xfrm>
          </p:grpSpPr>
          <p:grpSp>
            <p:nvGrpSpPr>
              <p:cNvPr id="288927" name="Group 393"/>
              <p:cNvGrpSpPr>
                <a:grpSpLocks/>
              </p:cNvGrpSpPr>
              <p:nvPr/>
            </p:nvGrpSpPr>
            <p:grpSpPr bwMode="auto">
              <a:xfrm>
                <a:off x="576" y="2880"/>
                <a:ext cx="192" cy="144"/>
                <a:chOff x="768" y="3072"/>
                <a:chExt cx="192" cy="144"/>
              </a:xfrm>
            </p:grpSpPr>
            <p:sp>
              <p:nvSpPr>
                <p:cNvPr id="289162" name="AutoShape 394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63" name="AutoShape 395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64" name="AutoShape 396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931" name="Group 397"/>
              <p:cNvGrpSpPr>
                <a:grpSpLocks/>
              </p:cNvGrpSpPr>
              <p:nvPr/>
            </p:nvGrpSpPr>
            <p:grpSpPr bwMode="auto">
              <a:xfrm rot="-8330457">
                <a:off x="720" y="2928"/>
                <a:ext cx="192" cy="144"/>
                <a:chOff x="768" y="3072"/>
                <a:chExt cx="192" cy="144"/>
              </a:xfrm>
            </p:grpSpPr>
            <p:sp>
              <p:nvSpPr>
                <p:cNvPr id="289166" name="AutoShape 398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67" name="AutoShape 399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68" name="AutoShape 400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935" name="Group 401"/>
              <p:cNvGrpSpPr>
                <a:grpSpLocks/>
              </p:cNvGrpSpPr>
              <p:nvPr/>
            </p:nvGrpSpPr>
            <p:grpSpPr bwMode="auto">
              <a:xfrm>
                <a:off x="672" y="3024"/>
                <a:ext cx="192" cy="144"/>
                <a:chOff x="768" y="3072"/>
                <a:chExt cx="192" cy="144"/>
              </a:xfrm>
            </p:grpSpPr>
            <p:sp>
              <p:nvSpPr>
                <p:cNvPr id="289170" name="AutoShape 402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71" name="AutoShape 403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72" name="AutoShape 404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939" name="Group 405"/>
              <p:cNvGrpSpPr>
                <a:grpSpLocks/>
              </p:cNvGrpSpPr>
              <p:nvPr/>
            </p:nvGrpSpPr>
            <p:grpSpPr bwMode="auto">
              <a:xfrm>
                <a:off x="816" y="3024"/>
                <a:ext cx="192" cy="144"/>
                <a:chOff x="768" y="3072"/>
                <a:chExt cx="192" cy="144"/>
              </a:xfrm>
            </p:grpSpPr>
            <p:sp>
              <p:nvSpPr>
                <p:cNvPr id="289174" name="AutoShape 406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75" name="AutoShape 407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76" name="AutoShape 408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944" name="Group 409"/>
              <p:cNvGrpSpPr>
                <a:grpSpLocks/>
              </p:cNvGrpSpPr>
              <p:nvPr/>
            </p:nvGrpSpPr>
            <p:grpSpPr bwMode="auto">
              <a:xfrm rot="-8330457">
                <a:off x="768" y="3120"/>
                <a:ext cx="192" cy="144"/>
                <a:chOff x="768" y="3072"/>
                <a:chExt cx="192" cy="144"/>
              </a:xfrm>
            </p:grpSpPr>
            <p:sp>
              <p:nvSpPr>
                <p:cNvPr id="289178" name="AutoShape 410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79" name="AutoShape 411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80" name="AutoShape 412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948" name="Group 413"/>
              <p:cNvGrpSpPr>
                <a:grpSpLocks/>
              </p:cNvGrpSpPr>
              <p:nvPr/>
            </p:nvGrpSpPr>
            <p:grpSpPr bwMode="auto">
              <a:xfrm>
                <a:off x="912" y="3120"/>
                <a:ext cx="192" cy="144"/>
                <a:chOff x="768" y="3072"/>
                <a:chExt cx="192" cy="144"/>
              </a:xfrm>
            </p:grpSpPr>
            <p:sp>
              <p:nvSpPr>
                <p:cNvPr id="289182" name="AutoShape 414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83" name="AutoShape 415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84" name="AutoShape 416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952" name="Group 417"/>
              <p:cNvGrpSpPr>
                <a:grpSpLocks/>
              </p:cNvGrpSpPr>
              <p:nvPr/>
            </p:nvGrpSpPr>
            <p:grpSpPr bwMode="auto">
              <a:xfrm>
                <a:off x="864" y="3216"/>
                <a:ext cx="192" cy="144"/>
                <a:chOff x="768" y="3072"/>
                <a:chExt cx="192" cy="144"/>
              </a:xfrm>
            </p:grpSpPr>
            <p:sp>
              <p:nvSpPr>
                <p:cNvPr id="289186" name="AutoShape 418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87" name="AutoShape 419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88" name="AutoShape 420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88953" name="Group 421"/>
            <p:cNvGrpSpPr>
              <a:grpSpLocks/>
            </p:cNvGrpSpPr>
            <p:nvPr/>
          </p:nvGrpSpPr>
          <p:grpSpPr bwMode="auto">
            <a:xfrm>
              <a:off x="3744" y="2016"/>
              <a:ext cx="528" cy="480"/>
              <a:chOff x="576" y="2880"/>
              <a:chExt cx="528" cy="480"/>
            </a:xfrm>
          </p:grpSpPr>
          <p:grpSp>
            <p:nvGrpSpPr>
              <p:cNvPr id="288957" name="Group 422"/>
              <p:cNvGrpSpPr>
                <a:grpSpLocks/>
              </p:cNvGrpSpPr>
              <p:nvPr/>
            </p:nvGrpSpPr>
            <p:grpSpPr bwMode="auto">
              <a:xfrm>
                <a:off x="576" y="2880"/>
                <a:ext cx="192" cy="144"/>
                <a:chOff x="768" y="3072"/>
                <a:chExt cx="192" cy="144"/>
              </a:xfrm>
            </p:grpSpPr>
            <p:sp>
              <p:nvSpPr>
                <p:cNvPr id="289191" name="AutoShape 423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92" name="AutoShape 424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93" name="AutoShape 425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961" name="Group 426"/>
              <p:cNvGrpSpPr>
                <a:grpSpLocks/>
              </p:cNvGrpSpPr>
              <p:nvPr/>
            </p:nvGrpSpPr>
            <p:grpSpPr bwMode="auto">
              <a:xfrm rot="-8330457">
                <a:off x="720" y="2928"/>
                <a:ext cx="192" cy="144"/>
                <a:chOff x="768" y="3072"/>
                <a:chExt cx="192" cy="144"/>
              </a:xfrm>
            </p:grpSpPr>
            <p:sp>
              <p:nvSpPr>
                <p:cNvPr id="289195" name="AutoShape 427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96" name="AutoShape 428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197" name="AutoShape 429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965" name="Group 430"/>
              <p:cNvGrpSpPr>
                <a:grpSpLocks/>
              </p:cNvGrpSpPr>
              <p:nvPr/>
            </p:nvGrpSpPr>
            <p:grpSpPr bwMode="auto">
              <a:xfrm>
                <a:off x="672" y="3024"/>
                <a:ext cx="192" cy="144"/>
                <a:chOff x="768" y="3072"/>
                <a:chExt cx="192" cy="144"/>
              </a:xfrm>
            </p:grpSpPr>
            <p:sp>
              <p:nvSpPr>
                <p:cNvPr id="289199" name="AutoShape 431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00" name="AutoShape 432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01" name="AutoShape 433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969" name="Group 434"/>
              <p:cNvGrpSpPr>
                <a:grpSpLocks/>
              </p:cNvGrpSpPr>
              <p:nvPr/>
            </p:nvGrpSpPr>
            <p:grpSpPr bwMode="auto">
              <a:xfrm>
                <a:off x="816" y="3024"/>
                <a:ext cx="192" cy="144"/>
                <a:chOff x="768" y="3072"/>
                <a:chExt cx="192" cy="144"/>
              </a:xfrm>
            </p:grpSpPr>
            <p:sp>
              <p:nvSpPr>
                <p:cNvPr id="289203" name="AutoShape 435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04" name="AutoShape 436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05" name="AutoShape 437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973" name="Group 438"/>
              <p:cNvGrpSpPr>
                <a:grpSpLocks/>
              </p:cNvGrpSpPr>
              <p:nvPr/>
            </p:nvGrpSpPr>
            <p:grpSpPr bwMode="auto">
              <a:xfrm rot="-8330457">
                <a:off x="768" y="3120"/>
                <a:ext cx="192" cy="144"/>
                <a:chOff x="768" y="3072"/>
                <a:chExt cx="192" cy="144"/>
              </a:xfrm>
            </p:grpSpPr>
            <p:sp>
              <p:nvSpPr>
                <p:cNvPr id="289207" name="AutoShape 439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08" name="AutoShape 440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09" name="AutoShape 441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977" name="Group 442"/>
              <p:cNvGrpSpPr>
                <a:grpSpLocks/>
              </p:cNvGrpSpPr>
              <p:nvPr/>
            </p:nvGrpSpPr>
            <p:grpSpPr bwMode="auto">
              <a:xfrm>
                <a:off x="912" y="3120"/>
                <a:ext cx="192" cy="144"/>
                <a:chOff x="768" y="3072"/>
                <a:chExt cx="192" cy="144"/>
              </a:xfrm>
            </p:grpSpPr>
            <p:sp>
              <p:nvSpPr>
                <p:cNvPr id="289211" name="AutoShape 443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12" name="AutoShape 444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13" name="AutoShape 445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981" name="Group 446"/>
              <p:cNvGrpSpPr>
                <a:grpSpLocks/>
              </p:cNvGrpSpPr>
              <p:nvPr/>
            </p:nvGrpSpPr>
            <p:grpSpPr bwMode="auto">
              <a:xfrm>
                <a:off x="864" y="3216"/>
                <a:ext cx="192" cy="144"/>
                <a:chOff x="768" y="3072"/>
                <a:chExt cx="192" cy="144"/>
              </a:xfrm>
            </p:grpSpPr>
            <p:sp>
              <p:nvSpPr>
                <p:cNvPr id="289215" name="AutoShape 447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16" name="AutoShape 448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17" name="AutoShape 449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88982" name="Group 450"/>
            <p:cNvGrpSpPr>
              <a:grpSpLocks/>
            </p:cNvGrpSpPr>
            <p:nvPr/>
          </p:nvGrpSpPr>
          <p:grpSpPr bwMode="auto">
            <a:xfrm>
              <a:off x="4464" y="2160"/>
              <a:ext cx="528" cy="480"/>
              <a:chOff x="576" y="2880"/>
              <a:chExt cx="528" cy="480"/>
            </a:xfrm>
          </p:grpSpPr>
          <p:grpSp>
            <p:nvGrpSpPr>
              <p:cNvPr id="288986" name="Group 451"/>
              <p:cNvGrpSpPr>
                <a:grpSpLocks/>
              </p:cNvGrpSpPr>
              <p:nvPr/>
            </p:nvGrpSpPr>
            <p:grpSpPr bwMode="auto">
              <a:xfrm>
                <a:off x="576" y="2880"/>
                <a:ext cx="192" cy="144"/>
                <a:chOff x="768" y="3072"/>
                <a:chExt cx="192" cy="144"/>
              </a:xfrm>
            </p:grpSpPr>
            <p:sp>
              <p:nvSpPr>
                <p:cNvPr id="289220" name="AutoShape 452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21" name="AutoShape 453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22" name="AutoShape 454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990" name="Group 455"/>
              <p:cNvGrpSpPr>
                <a:grpSpLocks/>
              </p:cNvGrpSpPr>
              <p:nvPr/>
            </p:nvGrpSpPr>
            <p:grpSpPr bwMode="auto">
              <a:xfrm rot="-8330457">
                <a:off x="720" y="2928"/>
                <a:ext cx="192" cy="144"/>
                <a:chOff x="768" y="3072"/>
                <a:chExt cx="192" cy="144"/>
              </a:xfrm>
            </p:grpSpPr>
            <p:sp>
              <p:nvSpPr>
                <p:cNvPr id="289224" name="AutoShape 456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25" name="AutoShape 457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26" name="AutoShape 458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994" name="Group 459"/>
              <p:cNvGrpSpPr>
                <a:grpSpLocks/>
              </p:cNvGrpSpPr>
              <p:nvPr/>
            </p:nvGrpSpPr>
            <p:grpSpPr bwMode="auto">
              <a:xfrm>
                <a:off x="672" y="3024"/>
                <a:ext cx="192" cy="144"/>
                <a:chOff x="768" y="3072"/>
                <a:chExt cx="192" cy="144"/>
              </a:xfrm>
            </p:grpSpPr>
            <p:sp>
              <p:nvSpPr>
                <p:cNvPr id="289228" name="AutoShape 460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29" name="AutoShape 461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30" name="AutoShape 462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998" name="Group 463"/>
              <p:cNvGrpSpPr>
                <a:grpSpLocks/>
              </p:cNvGrpSpPr>
              <p:nvPr/>
            </p:nvGrpSpPr>
            <p:grpSpPr bwMode="auto">
              <a:xfrm>
                <a:off x="816" y="3024"/>
                <a:ext cx="192" cy="144"/>
                <a:chOff x="768" y="3072"/>
                <a:chExt cx="192" cy="144"/>
              </a:xfrm>
            </p:grpSpPr>
            <p:sp>
              <p:nvSpPr>
                <p:cNvPr id="289232" name="AutoShape 464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33" name="AutoShape 465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34" name="AutoShape 466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8999" name="Group 467"/>
              <p:cNvGrpSpPr>
                <a:grpSpLocks/>
              </p:cNvGrpSpPr>
              <p:nvPr/>
            </p:nvGrpSpPr>
            <p:grpSpPr bwMode="auto">
              <a:xfrm rot="-8330457">
                <a:off x="768" y="3120"/>
                <a:ext cx="192" cy="144"/>
                <a:chOff x="768" y="3072"/>
                <a:chExt cx="192" cy="144"/>
              </a:xfrm>
            </p:grpSpPr>
            <p:sp>
              <p:nvSpPr>
                <p:cNvPr id="289236" name="AutoShape 468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37" name="AutoShape 469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38" name="AutoShape 470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9003" name="Group 471"/>
              <p:cNvGrpSpPr>
                <a:grpSpLocks/>
              </p:cNvGrpSpPr>
              <p:nvPr/>
            </p:nvGrpSpPr>
            <p:grpSpPr bwMode="auto">
              <a:xfrm>
                <a:off x="912" y="3120"/>
                <a:ext cx="192" cy="144"/>
                <a:chOff x="768" y="3072"/>
                <a:chExt cx="192" cy="144"/>
              </a:xfrm>
            </p:grpSpPr>
            <p:sp>
              <p:nvSpPr>
                <p:cNvPr id="289240" name="AutoShape 472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41" name="AutoShape 473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42" name="AutoShape 474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9007" name="Group 475"/>
              <p:cNvGrpSpPr>
                <a:grpSpLocks/>
              </p:cNvGrpSpPr>
              <p:nvPr/>
            </p:nvGrpSpPr>
            <p:grpSpPr bwMode="auto">
              <a:xfrm>
                <a:off x="864" y="3216"/>
                <a:ext cx="192" cy="144"/>
                <a:chOff x="768" y="3072"/>
                <a:chExt cx="192" cy="144"/>
              </a:xfrm>
            </p:grpSpPr>
            <p:sp>
              <p:nvSpPr>
                <p:cNvPr id="289244" name="AutoShape 476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45" name="AutoShape 477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46" name="AutoShape 478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89011" name="Group 479"/>
            <p:cNvGrpSpPr>
              <a:grpSpLocks/>
            </p:cNvGrpSpPr>
            <p:nvPr/>
          </p:nvGrpSpPr>
          <p:grpSpPr bwMode="auto">
            <a:xfrm rot="-5475103">
              <a:off x="4488" y="1944"/>
              <a:ext cx="528" cy="480"/>
              <a:chOff x="576" y="2880"/>
              <a:chExt cx="528" cy="480"/>
            </a:xfrm>
          </p:grpSpPr>
          <p:grpSp>
            <p:nvGrpSpPr>
              <p:cNvPr id="289015" name="Group 480"/>
              <p:cNvGrpSpPr>
                <a:grpSpLocks/>
              </p:cNvGrpSpPr>
              <p:nvPr/>
            </p:nvGrpSpPr>
            <p:grpSpPr bwMode="auto">
              <a:xfrm>
                <a:off x="576" y="2880"/>
                <a:ext cx="192" cy="144"/>
                <a:chOff x="768" y="3072"/>
                <a:chExt cx="192" cy="144"/>
              </a:xfrm>
            </p:grpSpPr>
            <p:sp>
              <p:nvSpPr>
                <p:cNvPr id="289249" name="AutoShape 481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50" name="AutoShape 482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51" name="AutoShape 483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9016" name="Group 484"/>
              <p:cNvGrpSpPr>
                <a:grpSpLocks/>
              </p:cNvGrpSpPr>
              <p:nvPr/>
            </p:nvGrpSpPr>
            <p:grpSpPr bwMode="auto">
              <a:xfrm rot="-8330457">
                <a:off x="720" y="2928"/>
                <a:ext cx="192" cy="144"/>
                <a:chOff x="768" y="3072"/>
                <a:chExt cx="192" cy="144"/>
              </a:xfrm>
            </p:grpSpPr>
            <p:sp>
              <p:nvSpPr>
                <p:cNvPr id="289253" name="AutoShape 485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54" name="AutoShape 486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55" name="AutoShape 487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9020" name="Group 488"/>
              <p:cNvGrpSpPr>
                <a:grpSpLocks/>
              </p:cNvGrpSpPr>
              <p:nvPr/>
            </p:nvGrpSpPr>
            <p:grpSpPr bwMode="auto">
              <a:xfrm>
                <a:off x="672" y="3024"/>
                <a:ext cx="192" cy="144"/>
                <a:chOff x="768" y="3072"/>
                <a:chExt cx="192" cy="144"/>
              </a:xfrm>
            </p:grpSpPr>
            <p:sp>
              <p:nvSpPr>
                <p:cNvPr id="289257" name="AutoShape 489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58" name="AutoShape 490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59" name="AutoShape 491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9024" name="Group 492"/>
              <p:cNvGrpSpPr>
                <a:grpSpLocks/>
              </p:cNvGrpSpPr>
              <p:nvPr/>
            </p:nvGrpSpPr>
            <p:grpSpPr bwMode="auto">
              <a:xfrm>
                <a:off x="816" y="3024"/>
                <a:ext cx="192" cy="144"/>
                <a:chOff x="768" y="3072"/>
                <a:chExt cx="192" cy="144"/>
              </a:xfrm>
            </p:grpSpPr>
            <p:sp>
              <p:nvSpPr>
                <p:cNvPr id="289261" name="AutoShape 493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62" name="AutoShape 494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63" name="AutoShape 495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9028" name="Group 496"/>
              <p:cNvGrpSpPr>
                <a:grpSpLocks/>
              </p:cNvGrpSpPr>
              <p:nvPr/>
            </p:nvGrpSpPr>
            <p:grpSpPr bwMode="auto">
              <a:xfrm rot="-8330457">
                <a:off x="768" y="3120"/>
                <a:ext cx="192" cy="144"/>
                <a:chOff x="768" y="3072"/>
                <a:chExt cx="192" cy="144"/>
              </a:xfrm>
            </p:grpSpPr>
            <p:sp>
              <p:nvSpPr>
                <p:cNvPr id="289265" name="AutoShape 497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66" name="AutoShape 498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67" name="AutoShape 499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9032" name="Group 500"/>
              <p:cNvGrpSpPr>
                <a:grpSpLocks/>
              </p:cNvGrpSpPr>
              <p:nvPr/>
            </p:nvGrpSpPr>
            <p:grpSpPr bwMode="auto">
              <a:xfrm>
                <a:off x="912" y="3120"/>
                <a:ext cx="192" cy="144"/>
                <a:chOff x="768" y="3072"/>
                <a:chExt cx="192" cy="144"/>
              </a:xfrm>
            </p:grpSpPr>
            <p:sp>
              <p:nvSpPr>
                <p:cNvPr id="289269" name="AutoShape 501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70" name="AutoShape 502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71" name="AutoShape 503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9036" name="Group 504"/>
              <p:cNvGrpSpPr>
                <a:grpSpLocks/>
              </p:cNvGrpSpPr>
              <p:nvPr/>
            </p:nvGrpSpPr>
            <p:grpSpPr bwMode="auto">
              <a:xfrm>
                <a:off x="864" y="3216"/>
                <a:ext cx="192" cy="144"/>
                <a:chOff x="768" y="3072"/>
                <a:chExt cx="192" cy="144"/>
              </a:xfrm>
            </p:grpSpPr>
            <p:sp>
              <p:nvSpPr>
                <p:cNvPr id="289273" name="AutoShape 505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74" name="AutoShape 506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89275" name="AutoShape 507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sp>
          <p:nvSpPr>
            <p:cNvPr id="289276" name="Line 508"/>
            <p:cNvSpPr>
              <a:spLocks noChangeShapeType="1"/>
            </p:cNvSpPr>
            <p:nvPr/>
          </p:nvSpPr>
          <p:spPr bwMode="auto">
            <a:xfrm rot="17394738" flipV="1">
              <a:off x="4272" y="2640"/>
              <a:ext cx="288" cy="96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89277" name="Text Box 509"/>
            <p:cNvSpPr txBox="1">
              <a:spLocks noChangeArrowheads="1"/>
            </p:cNvSpPr>
            <p:nvPr/>
          </p:nvSpPr>
          <p:spPr bwMode="auto">
            <a:xfrm>
              <a:off x="4752" y="2544"/>
              <a:ext cx="57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Ag-Sn Alloy</a:t>
              </a:r>
            </a:p>
          </p:txBody>
        </p:sp>
      </p:grpSp>
      <p:sp>
        <p:nvSpPr>
          <p:cNvPr id="289278" name="Text Box 510"/>
          <p:cNvSpPr txBox="1">
            <a:spLocks noChangeArrowheads="1"/>
          </p:cNvSpPr>
          <p:nvPr/>
        </p:nvSpPr>
        <p:spPr bwMode="auto">
          <a:xfrm>
            <a:off x="5410200" y="6400800"/>
            <a:ext cx="3733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/>
              <a:t>Phillip’s Science of Dental Materials 2003</a:t>
            </a:r>
          </a:p>
        </p:txBody>
      </p:sp>
      <p:sp>
        <p:nvSpPr>
          <p:cNvPr id="289279" name="Rectangle 511"/>
          <p:cNvSpPr>
            <a:spLocks noChangeArrowheads="1"/>
          </p:cNvSpPr>
          <p:nvPr/>
        </p:nvSpPr>
        <p:spPr bwMode="auto">
          <a:xfrm>
            <a:off x="0" y="5334000"/>
            <a:ext cx="9144000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lvl="1" algn="ctr" eaLnBrk="0" hangingPunct="0"/>
            <a:r>
              <a:rPr lang="en-US" sz="2000" b="1" dirty="0"/>
              <a:t>Ag</a:t>
            </a:r>
            <a:r>
              <a:rPr lang="en-US" sz="2000" b="1" baseline="-25000" dirty="0"/>
              <a:t>3</a:t>
            </a:r>
            <a:r>
              <a:rPr lang="en-US" sz="2000" b="1" dirty="0"/>
              <a:t>Sn + Ag-Cu + Hg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>
                <a:latin typeface="Symbol" pitchFamily="18" charset="2"/>
              </a:rPr>
              <a:t>Þ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/>
              <a:t>Ag</a:t>
            </a:r>
            <a:r>
              <a:rPr lang="en-US" sz="2000" b="1" baseline="-25000" dirty="0"/>
              <a:t>3</a:t>
            </a:r>
            <a:r>
              <a:rPr lang="en-US" sz="2000" b="1" dirty="0"/>
              <a:t>Sn + Ag-Cu + Ag</a:t>
            </a:r>
            <a:r>
              <a:rPr lang="en-US" sz="2000" b="1" baseline="-25000" dirty="0"/>
              <a:t>2</a:t>
            </a:r>
            <a:r>
              <a:rPr lang="en-US" sz="2000" b="1" dirty="0"/>
              <a:t>Hg</a:t>
            </a:r>
            <a:r>
              <a:rPr lang="en-US" sz="2000" b="1" baseline="-25000" dirty="0"/>
              <a:t>3</a:t>
            </a:r>
            <a:r>
              <a:rPr lang="en-US" sz="2000" b="1" dirty="0"/>
              <a:t> + Cu</a:t>
            </a:r>
            <a:r>
              <a:rPr lang="en-US" sz="2000" b="1" baseline="-25000" dirty="0"/>
              <a:t>6</a:t>
            </a:r>
            <a:r>
              <a:rPr lang="en-US" sz="2000" b="1" dirty="0"/>
              <a:t>Sn</a:t>
            </a:r>
            <a:r>
              <a:rPr lang="en-US" sz="2000" b="1" baseline="-25000" dirty="0"/>
              <a:t>5</a:t>
            </a:r>
            <a:r>
              <a:rPr lang="en-US" sz="2000" b="1" dirty="0">
                <a:latin typeface="Times New Roman" pitchFamily="18" charset="0"/>
              </a:rPr>
              <a:t> </a:t>
            </a:r>
          </a:p>
          <a:p>
            <a:pPr lvl="1" algn="ctr"/>
            <a:endParaRPr lang="en-US" sz="2000" b="1" dirty="0">
              <a:latin typeface="Times New Roman" pitchFamily="18" charset="0"/>
            </a:endParaRPr>
          </a:p>
        </p:txBody>
      </p:sp>
      <p:sp>
        <p:nvSpPr>
          <p:cNvPr id="289280" name="Rectangle 512"/>
          <p:cNvSpPr>
            <a:spLocks noChangeArrowheads="1"/>
          </p:cNvSpPr>
          <p:nvPr/>
        </p:nvSpPr>
        <p:spPr bwMode="auto">
          <a:xfrm>
            <a:off x="1066800" y="5638800"/>
            <a:ext cx="350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3200">
                <a:latin typeface="Times New Roman" pitchFamily="18" charset="0"/>
                <a:sym typeface="Symbol" pitchFamily="18" charset="2"/>
              </a:rPr>
              <a:t></a:t>
            </a:r>
          </a:p>
        </p:txBody>
      </p:sp>
      <p:sp>
        <p:nvSpPr>
          <p:cNvPr id="289281" name="Rectangle 513"/>
          <p:cNvSpPr>
            <a:spLocks noChangeArrowheads="1"/>
          </p:cNvSpPr>
          <p:nvPr/>
        </p:nvSpPr>
        <p:spPr bwMode="auto">
          <a:xfrm>
            <a:off x="4267200" y="5638800"/>
            <a:ext cx="373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3200">
                <a:latin typeface="Times New Roman" pitchFamily="18" charset="0"/>
                <a:sym typeface="Symbol" pitchFamily="18" charset="2"/>
              </a:rPr>
              <a:t></a:t>
            </a:r>
          </a:p>
        </p:txBody>
      </p:sp>
      <p:sp>
        <p:nvSpPr>
          <p:cNvPr id="289282" name="Rectangle 514"/>
          <p:cNvSpPr>
            <a:spLocks noChangeArrowheads="1"/>
          </p:cNvSpPr>
          <p:nvPr/>
        </p:nvSpPr>
        <p:spPr bwMode="auto">
          <a:xfrm>
            <a:off x="6705600" y="563880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3200">
                <a:latin typeface="Times New Roman" pitchFamily="18" charset="0"/>
                <a:sym typeface="Symbol" pitchFamily="18" charset="2"/>
              </a:rPr>
              <a:t></a:t>
            </a:r>
            <a:r>
              <a:rPr lang="en-US" sz="2000">
                <a:latin typeface="Times New Roman" pitchFamily="18" charset="0"/>
                <a:sym typeface="Symbol" pitchFamily="18" charset="2"/>
              </a:rPr>
              <a:t>1</a:t>
            </a:r>
          </a:p>
        </p:txBody>
      </p:sp>
      <p:sp>
        <p:nvSpPr>
          <p:cNvPr id="289283" name="Rectangle 515"/>
          <p:cNvSpPr>
            <a:spLocks noChangeArrowheads="1"/>
          </p:cNvSpPr>
          <p:nvPr/>
        </p:nvSpPr>
        <p:spPr bwMode="auto">
          <a:xfrm>
            <a:off x="8305800" y="5867400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endParaRPr lang="en-IN" sz="2000" b="1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89284" name="Rectangle 516"/>
          <p:cNvSpPr>
            <a:spLocks noChangeArrowheads="1"/>
          </p:cNvSpPr>
          <p:nvPr/>
        </p:nvSpPr>
        <p:spPr bwMode="auto">
          <a:xfrm>
            <a:off x="8077200" y="5638800"/>
            <a:ext cx="4302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3200">
                <a:latin typeface="Times New Roman" pitchFamily="18" charset="0"/>
                <a:sym typeface="Symbol" pitchFamily="18" charset="2"/>
              </a:rPr>
              <a:t></a:t>
            </a: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76200" y="1800226"/>
            <a:ext cx="8686800" cy="884238"/>
            <a:chOff x="48" y="672"/>
            <a:chExt cx="5472" cy="557"/>
          </a:xfrm>
        </p:grpSpPr>
        <p:sp>
          <p:nvSpPr>
            <p:cNvPr id="558084" name="Rectangle 4"/>
            <p:cNvSpPr>
              <a:spLocks noChangeArrowheads="1"/>
            </p:cNvSpPr>
            <p:nvPr/>
          </p:nvSpPr>
          <p:spPr bwMode="auto">
            <a:xfrm>
              <a:off x="48" y="672"/>
              <a:ext cx="5472" cy="44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lvl="1" algn="ctr" eaLnBrk="0" hangingPunct="0"/>
              <a:r>
                <a:rPr lang="en-US" sz="2000" b="1" dirty="0"/>
                <a:t>Ag</a:t>
              </a:r>
              <a:r>
                <a:rPr lang="en-US" sz="2000" b="1" baseline="-25000" dirty="0"/>
                <a:t>3</a:t>
              </a:r>
              <a:r>
                <a:rPr lang="en-US" sz="2000" b="1" dirty="0"/>
                <a:t>Sn + Ag-Cu + Hg</a:t>
              </a:r>
              <a:r>
                <a:rPr lang="en-US" sz="2000" b="1" dirty="0">
                  <a:latin typeface="Times New Roman" pitchFamily="18" charset="0"/>
                </a:rPr>
                <a:t> </a:t>
              </a:r>
              <a:r>
                <a:rPr lang="en-US" sz="2000" b="1" dirty="0">
                  <a:latin typeface="Symbol" pitchFamily="18" charset="2"/>
                </a:rPr>
                <a:t>Þ</a:t>
              </a:r>
              <a:r>
                <a:rPr lang="en-US" sz="2000" b="1" dirty="0">
                  <a:latin typeface="Times New Roman" pitchFamily="18" charset="0"/>
                </a:rPr>
                <a:t> </a:t>
              </a:r>
              <a:r>
                <a:rPr lang="en-US" sz="2000" b="1" dirty="0"/>
                <a:t>Ag</a:t>
              </a:r>
              <a:r>
                <a:rPr lang="en-US" sz="2000" b="1" baseline="-25000" dirty="0"/>
                <a:t>3</a:t>
              </a:r>
              <a:r>
                <a:rPr lang="en-US" sz="2000" b="1" dirty="0"/>
                <a:t>Sn + Ag-Cu + Ag</a:t>
              </a:r>
              <a:r>
                <a:rPr lang="en-US" sz="2000" b="1" baseline="-25000" dirty="0"/>
                <a:t>2</a:t>
              </a:r>
              <a:r>
                <a:rPr lang="en-US" sz="2000" b="1" dirty="0"/>
                <a:t>Hg</a:t>
              </a:r>
              <a:r>
                <a:rPr lang="en-US" sz="2000" b="1" baseline="-25000" dirty="0"/>
                <a:t>3</a:t>
              </a:r>
              <a:r>
                <a:rPr lang="en-US" sz="2000" b="1" dirty="0"/>
                <a:t> + Cu</a:t>
              </a:r>
              <a:r>
                <a:rPr lang="en-US" sz="2000" b="1" baseline="-25000" dirty="0"/>
                <a:t>6</a:t>
              </a:r>
              <a:r>
                <a:rPr lang="en-US" sz="2000" b="1" dirty="0"/>
                <a:t>Sn</a:t>
              </a:r>
              <a:r>
                <a:rPr lang="en-US" sz="2000" b="1" baseline="-25000" dirty="0"/>
                <a:t>5</a:t>
              </a:r>
              <a:r>
                <a:rPr lang="en-US" sz="2000" b="1" dirty="0">
                  <a:latin typeface="Times New Roman" pitchFamily="18" charset="0"/>
                </a:rPr>
                <a:t> </a:t>
              </a:r>
            </a:p>
            <a:p>
              <a:pPr lvl="1" algn="ctr"/>
              <a:endParaRPr lang="en-US" sz="2000" b="1" dirty="0">
                <a:latin typeface="Times New Roman" pitchFamily="18" charset="0"/>
              </a:endParaRPr>
            </a:p>
          </p:txBody>
        </p:sp>
        <p:sp>
          <p:nvSpPr>
            <p:cNvPr id="558085" name="Rectangle 5"/>
            <p:cNvSpPr>
              <a:spLocks noChangeArrowheads="1"/>
            </p:cNvSpPr>
            <p:nvPr/>
          </p:nvSpPr>
          <p:spPr bwMode="auto">
            <a:xfrm>
              <a:off x="576" y="864"/>
              <a:ext cx="22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</a:t>
              </a:r>
            </a:p>
          </p:txBody>
        </p:sp>
        <p:sp>
          <p:nvSpPr>
            <p:cNvPr id="558086" name="Rectangle 6"/>
            <p:cNvSpPr>
              <a:spLocks noChangeArrowheads="1"/>
            </p:cNvSpPr>
            <p:nvPr/>
          </p:nvSpPr>
          <p:spPr bwMode="auto">
            <a:xfrm>
              <a:off x="2592" y="864"/>
              <a:ext cx="23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</a:t>
              </a:r>
            </a:p>
          </p:txBody>
        </p:sp>
        <p:sp>
          <p:nvSpPr>
            <p:cNvPr id="558087" name="Rectangle 7"/>
            <p:cNvSpPr>
              <a:spLocks noChangeArrowheads="1"/>
            </p:cNvSpPr>
            <p:nvPr/>
          </p:nvSpPr>
          <p:spPr bwMode="auto">
            <a:xfrm>
              <a:off x="4128" y="864"/>
              <a:ext cx="30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</a:t>
              </a:r>
              <a:r>
                <a:rPr lang="en-US" sz="2000">
                  <a:latin typeface="Times New Roman" pitchFamily="18" charset="0"/>
                  <a:sym typeface="Symbol" pitchFamily="18" charset="2"/>
                </a:rPr>
                <a:t>1</a:t>
              </a:r>
            </a:p>
          </p:txBody>
        </p:sp>
        <p:sp>
          <p:nvSpPr>
            <p:cNvPr id="558088" name="Rectangle 8"/>
            <p:cNvSpPr>
              <a:spLocks noChangeArrowheads="1"/>
            </p:cNvSpPr>
            <p:nvPr/>
          </p:nvSpPr>
          <p:spPr bwMode="auto">
            <a:xfrm>
              <a:off x="4992" y="864"/>
              <a:ext cx="27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</a:t>
              </a:r>
            </a:p>
          </p:txBody>
        </p:sp>
      </p:grpSp>
      <p:grpSp>
        <p:nvGrpSpPr>
          <p:cNvPr id="3" name="Group 647"/>
          <p:cNvGrpSpPr>
            <a:grpSpLocks/>
          </p:cNvGrpSpPr>
          <p:nvPr/>
        </p:nvGrpSpPr>
        <p:grpSpPr bwMode="auto">
          <a:xfrm>
            <a:off x="76200" y="2590800"/>
            <a:ext cx="8991600" cy="2397126"/>
            <a:chOff x="48" y="1183"/>
            <a:chExt cx="5664" cy="1510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>
              <a:off x="48" y="1289"/>
              <a:ext cx="1872" cy="1399"/>
              <a:chOff x="3408" y="1152"/>
              <a:chExt cx="2208" cy="1872"/>
            </a:xfrm>
          </p:grpSpPr>
          <p:sp>
            <p:nvSpPr>
              <p:cNvPr id="558091" name="Rectangle 11"/>
              <p:cNvSpPr>
                <a:spLocks noChangeArrowheads="1"/>
              </p:cNvSpPr>
              <p:nvPr/>
            </p:nvSpPr>
            <p:spPr bwMode="auto">
              <a:xfrm>
                <a:off x="3408" y="1152"/>
                <a:ext cx="2208" cy="1872"/>
              </a:xfrm>
              <a:prstGeom prst="rect">
                <a:avLst/>
              </a:prstGeom>
              <a:solidFill>
                <a:srgbClr val="EAEAEA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8092" name="Freeform 12"/>
              <p:cNvSpPr>
                <a:spLocks/>
              </p:cNvSpPr>
              <p:nvPr/>
            </p:nvSpPr>
            <p:spPr bwMode="auto">
              <a:xfrm>
                <a:off x="3408" y="2209"/>
                <a:ext cx="692" cy="729"/>
              </a:xfrm>
              <a:custGeom>
                <a:avLst/>
                <a:gdLst/>
                <a:ahLst/>
                <a:cxnLst>
                  <a:cxn ang="0">
                    <a:pos x="467" y="208"/>
                  </a:cxn>
                  <a:cxn ang="0">
                    <a:pos x="315" y="120"/>
                  </a:cxn>
                  <a:cxn ang="0">
                    <a:pos x="219" y="16"/>
                  </a:cxn>
                  <a:cxn ang="0">
                    <a:pos x="179" y="0"/>
                  </a:cxn>
                  <a:cxn ang="0">
                    <a:pos x="67" y="32"/>
                  </a:cxn>
                  <a:cxn ang="0">
                    <a:pos x="195" y="480"/>
                  </a:cxn>
                  <a:cxn ang="0">
                    <a:pos x="339" y="632"/>
                  </a:cxn>
                  <a:cxn ang="0">
                    <a:pos x="379" y="688"/>
                  </a:cxn>
                  <a:cxn ang="0">
                    <a:pos x="499" y="728"/>
                  </a:cxn>
                  <a:cxn ang="0">
                    <a:pos x="659" y="720"/>
                  </a:cxn>
                  <a:cxn ang="0">
                    <a:pos x="675" y="696"/>
                  </a:cxn>
                  <a:cxn ang="0">
                    <a:pos x="667" y="528"/>
                  </a:cxn>
                  <a:cxn ang="0">
                    <a:pos x="571" y="312"/>
                  </a:cxn>
                  <a:cxn ang="0">
                    <a:pos x="563" y="288"/>
                  </a:cxn>
                  <a:cxn ang="0">
                    <a:pos x="515" y="256"/>
                  </a:cxn>
                  <a:cxn ang="0">
                    <a:pos x="467" y="208"/>
                  </a:cxn>
                </a:cxnLst>
                <a:rect l="0" t="0" r="r" b="b"/>
                <a:pathLst>
                  <a:path w="677" h="730">
                    <a:moveTo>
                      <a:pt x="467" y="208"/>
                    </a:moveTo>
                    <a:cubicBezTo>
                      <a:pt x="419" y="160"/>
                      <a:pt x="382" y="133"/>
                      <a:pt x="315" y="120"/>
                    </a:cubicBezTo>
                    <a:cubicBezTo>
                      <a:pt x="262" y="93"/>
                      <a:pt x="253" y="70"/>
                      <a:pt x="219" y="16"/>
                    </a:cubicBezTo>
                    <a:cubicBezTo>
                      <a:pt x="211" y="4"/>
                      <a:pt x="192" y="5"/>
                      <a:pt x="179" y="0"/>
                    </a:cubicBezTo>
                    <a:cubicBezTo>
                      <a:pt x="128" y="6"/>
                      <a:pt x="107" y="5"/>
                      <a:pt x="67" y="32"/>
                    </a:cubicBezTo>
                    <a:cubicBezTo>
                      <a:pt x="11" y="201"/>
                      <a:pt x="0" y="431"/>
                      <a:pt x="195" y="480"/>
                    </a:cubicBezTo>
                    <a:cubicBezTo>
                      <a:pt x="251" y="517"/>
                      <a:pt x="296" y="580"/>
                      <a:pt x="339" y="632"/>
                    </a:cubicBezTo>
                    <a:cubicBezTo>
                      <a:pt x="362" y="659"/>
                      <a:pt x="350" y="659"/>
                      <a:pt x="379" y="688"/>
                    </a:cubicBezTo>
                    <a:cubicBezTo>
                      <a:pt x="409" y="718"/>
                      <a:pt x="461" y="715"/>
                      <a:pt x="499" y="728"/>
                    </a:cubicBezTo>
                    <a:cubicBezTo>
                      <a:pt x="552" y="725"/>
                      <a:pt x="606" y="730"/>
                      <a:pt x="659" y="720"/>
                    </a:cubicBezTo>
                    <a:cubicBezTo>
                      <a:pt x="668" y="718"/>
                      <a:pt x="675" y="706"/>
                      <a:pt x="675" y="696"/>
                    </a:cubicBezTo>
                    <a:cubicBezTo>
                      <a:pt x="677" y="640"/>
                      <a:pt x="671" y="584"/>
                      <a:pt x="667" y="528"/>
                    </a:cubicBezTo>
                    <a:cubicBezTo>
                      <a:pt x="661" y="454"/>
                      <a:pt x="623" y="364"/>
                      <a:pt x="571" y="312"/>
                    </a:cubicBezTo>
                    <a:cubicBezTo>
                      <a:pt x="568" y="304"/>
                      <a:pt x="569" y="294"/>
                      <a:pt x="563" y="288"/>
                    </a:cubicBezTo>
                    <a:cubicBezTo>
                      <a:pt x="549" y="274"/>
                      <a:pt x="515" y="256"/>
                      <a:pt x="515" y="256"/>
                    </a:cubicBezTo>
                    <a:cubicBezTo>
                      <a:pt x="500" y="233"/>
                      <a:pt x="485" y="226"/>
                      <a:pt x="467" y="208"/>
                    </a:cubicBezTo>
                    <a:close/>
                  </a:path>
                </a:pathLst>
              </a:custGeom>
              <a:solidFill>
                <a:srgbClr val="C0C0C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8093" name="Freeform 13"/>
              <p:cNvSpPr>
                <a:spLocks/>
              </p:cNvSpPr>
              <p:nvPr/>
            </p:nvSpPr>
            <p:spPr bwMode="auto">
              <a:xfrm>
                <a:off x="4782" y="2064"/>
                <a:ext cx="821" cy="928"/>
              </a:xfrm>
              <a:custGeom>
                <a:avLst/>
                <a:gdLst/>
                <a:ahLst/>
                <a:cxnLst>
                  <a:cxn ang="0">
                    <a:pos x="569" y="48"/>
                  </a:cxn>
                  <a:cxn ang="0">
                    <a:pos x="441" y="128"/>
                  </a:cxn>
                  <a:cxn ang="0">
                    <a:pos x="385" y="184"/>
                  </a:cxn>
                  <a:cxn ang="0">
                    <a:pos x="257" y="312"/>
                  </a:cxn>
                  <a:cxn ang="0">
                    <a:pos x="233" y="336"/>
                  </a:cxn>
                  <a:cxn ang="0">
                    <a:pos x="161" y="392"/>
                  </a:cxn>
                  <a:cxn ang="0">
                    <a:pos x="145" y="416"/>
                  </a:cxn>
                  <a:cxn ang="0">
                    <a:pos x="89" y="472"/>
                  </a:cxn>
                  <a:cxn ang="0">
                    <a:pos x="65" y="496"/>
                  </a:cxn>
                  <a:cxn ang="0">
                    <a:pos x="25" y="600"/>
                  </a:cxn>
                  <a:cxn ang="0">
                    <a:pos x="1" y="712"/>
                  </a:cxn>
                  <a:cxn ang="0">
                    <a:pos x="25" y="928"/>
                  </a:cxn>
                  <a:cxn ang="0">
                    <a:pos x="377" y="824"/>
                  </a:cxn>
                  <a:cxn ang="0">
                    <a:pos x="489" y="688"/>
                  </a:cxn>
                  <a:cxn ang="0">
                    <a:pos x="537" y="608"/>
                  </a:cxn>
                  <a:cxn ang="0">
                    <a:pos x="625" y="488"/>
                  </a:cxn>
                  <a:cxn ang="0">
                    <a:pos x="713" y="360"/>
                  </a:cxn>
                  <a:cxn ang="0">
                    <a:pos x="729" y="312"/>
                  </a:cxn>
                  <a:cxn ang="0">
                    <a:pos x="785" y="184"/>
                  </a:cxn>
                  <a:cxn ang="0">
                    <a:pos x="777" y="40"/>
                  </a:cxn>
                  <a:cxn ang="0">
                    <a:pos x="697" y="8"/>
                  </a:cxn>
                  <a:cxn ang="0">
                    <a:pos x="673" y="0"/>
                  </a:cxn>
                  <a:cxn ang="0">
                    <a:pos x="609" y="8"/>
                  </a:cxn>
                  <a:cxn ang="0">
                    <a:pos x="593" y="32"/>
                  </a:cxn>
                  <a:cxn ang="0">
                    <a:pos x="569" y="48"/>
                  </a:cxn>
                </a:cxnLst>
                <a:rect l="0" t="0" r="r" b="b"/>
                <a:pathLst>
                  <a:path w="803" h="928">
                    <a:moveTo>
                      <a:pt x="569" y="48"/>
                    </a:moveTo>
                    <a:cubicBezTo>
                      <a:pt x="522" y="72"/>
                      <a:pt x="481" y="94"/>
                      <a:pt x="441" y="128"/>
                    </a:cubicBezTo>
                    <a:cubicBezTo>
                      <a:pt x="421" y="145"/>
                      <a:pt x="385" y="184"/>
                      <a:pt x="385" y="184"/>
                    </a:cubicBezTo>
                    <a:cubicBezTo>
                      <a:pt x="369" y="249"/>
                      <a:pt x="306" y="271"/>
                      <a:pt x="257" y="312"/>
                    </a:cubicBezTo>
                    <a:cubicBezTo>
                      <a:pt x="248" y="319"/>
                      <a:pt x="242" y="329"/>
                      <a:pt x="233" y="336"/>
                    </a:cubicBezTo>
                    <a:cubicBezTo>
                      <a:pt x="210" y="355"/>
                      <a:pt x="185" y="373"/>
                      <a:pt x="161" y="392"/>
                    </a:cubicBezTo>
                    <a:cubicBezTo>
                      <a:pt x="153" y="398"/>
                      <a:pt x="151" y="409"/>
                      <a:pt x="145" y="416"/>
                    </a:cubicBezTo>
                    <a:cubicBezTo>
                      <a:pt x="127" y="436"/>
                      <a:pt x="108" y="453"/>
                      <a:pt x="89" y="472"/>
                    </a:cubicBezTo>
                    <a:cubicBezTo>
                      <a:pt x="81" y="480"/>
                      <a:pt x="65" y="496"/>
                      <a:pt x="65" y="496"/>
                    </a:cubicBezTo>
                    <a:cubicBezTo>
                      <a:pt x="53" y="532"/>
                      <a:pt x="34" y="563"/>
                      <a:pt x="25" y="600"/>
                    </a:cubicBezTo>
                    <a:cubicBezTo>
                      <a:pt x="16" y="637"/>
                      <a:pt x="10" y="675"/>
                      <a:pt x="1" y="712"/>
                    </a:cubicBezTo>
                    <a:cubicBezTo>
                      <a:pt x="6" y="807"/>
                      <a:pt x="0" y="852"/>
                      <a:pt x="25" y="928"/>
                    </a:cubicBezTo>
                    <a:cubicBezTo>
                      <a:pt x="155" y="921"/>
                      <a:pt x="274" y="912"/>
                      <a:pt x="377" y="824"/>
                    </a:cubicBezTo>
                    <a:cubicBezTo>
                      <a:pt x="423" y="785"/>
                      <a:pt x="440" y="721"/>
                      <a:pt x="489" y="688"/>
                    </a:cubicBezTo>
                    <a:cubicBezTo>
                      <a:pt x="500" y="644"/>
                      <a:pt x="519" y="645"/>
                      <a:pt x="537" y="608"/>
                    </a:cubicBezTo>
                    <a:cubicBezTo>
                      <a:pt x="560" y="561"/>
                      <a:pt x="588" y="525"/>
                      <a:pt x="625" y="488"/>
                    </a:cubicBezTo>
                    <a:cubicBezTo>
                      <a:pt x="641" y="439"/>
                      <a:pt x="685" y="402"/>
                      <a:pt x="713" y="360"/>
                    </a:cubicBezTo>
                    <a:cubicBezTo>
                      <a:pt x="722" y="346"/>
                      <a:pt x="724" y="328"/>
                      <a:pt x="729" y="312"/>
                    </a:cubicBezTo>
                    <a:cubicBezTo>
                      <a:pt x="743" y="269"/>
                      <a:pt x="770" y="228"/>
                      <a:pt x="785" y="184"/>
                    </a:cubicBezTo>
                    <a:cubicBezTo>
                      <a:pt x="792" y="131"/>
                      <a:pt x="803" y="93"/>
                      <a:pt x="777" y="40"/>
                    </a:cubicBezTo>
                    <a:cubicBezTo>
                      <a:pt x="773" y="31"/>
                      <a:pt x="710" y="12"/>
                      <a:pt x="697" y="8"/>
                    </a:cubicBezTo>
                    <a:cubicBezTo>
                      <a:pt x="689" y="5"/>
                      <a:pt x="673" y="0"/>
                      <a:pt x="673" y="0"/>
                    </a:cubicBezTo>
                    <a:cubicBezTo>
                      <a:pt x="652" y="3"/>
                      <a:pt x="629" y="0"/>
                      <a:pt x="609" y="8"/>
                    </a:cubicBezTo>
                    <a:cubicBezTo>
                      <a:pt x="600" y="12"/>
                      <a:pt x="601" y="26"/>
                      <a:pt x="593" y="32"/>
                    </a:cubicBezTo>
                    <a:cubicBezTo>
                      <a:pt x="566" y="53"/>
                      <a:pt x="569" y="28"/>
                      <a:pt x="569" y="48"/>
                    </a:cubicBezTo>
                    <a:close/>
                  </a:path>
                </a:pathLst>
              </a:custGeom>
              <a:solidFill>
                <a:srgbClr val="C0C0C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8094" name="Text Box 14"/>
              <p:cNvSpPr txBox="1">
                <a:spLocks noChangeArrowheads="1"/>
              </p:cNvSpPr>
              <p:nvPr/>
            </p:nvSpPr>
            <p:spPr bwMode="auto">
              <a:xfrm>
                <a:off x="3455" y="2400"/>
                <a:ext cx="593" cy="4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Ag-Sn Alloy</a:t>
                </a:r>
              </a:p>
            </p:txBody>
          </p:sp>
          <p:sp>
            <p:nvSpPr>
              <p:cNvPr id="558095" name="Text Box 15"/>
              <p:cNvSpPr txBox="1">
                <a:spLocks noChangeArrowheads="1"/>
              </p:cNvSpPr>
              <p:nvPr/>
            </p:nvSpPr>
            <p:spPr bwMode="auto">
              <a:xfrm>
                <a:off x="4880" y="2400"/>
                <a:ext cx="587" cy="4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Ag-Sn Alloy</a:t>
                </a:r>
              </a:p>
            </p:txBody>
          </p:sp>
          <p:sp>
            <p:nvSpPr>
              <p:cNvPr id="558096" name="Text Box 16"/>
              <p:cNvSpPr txBox="1">
                <a:spLocks noChangeArrowheads="1"/>
              </p:cNvSpPr>
              <p:nvPr/>
            </p:nvSpPr>
            <p:spPr bwMode="auto">
              <a:xfrm>
                <a:off x="4097" y="2641"/>
                <a:ext cx="687" cy="25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Mercury</a:t>
                </a:r>
              </a:p>
            </p:txBody>
          </p:sp>
          <p:sp>
            <p:nvSpPr>
              <p:cNvPr id="558097" name="Line 17"/>
              <p:cNvSpPr>
                <a:spLocks noChangeShapeType="1"/>
              </p:cNvSpPr>
              <p:nvPr/>
            </p:nvSpPr>
            <p:spPr bwMode="auto">
              <a:xfrm flipV="1">
                <a:off x="3850" y="2304"/>
                <a:ext cx="146" cy="96"/>
              </a:xfrm>
              <a:prstGeom prst="line">
                <a:avLst/>
              </a:prstGeom>
              <a:noFill/>
              <a:ln w="222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8098" name="Line 18"/>
              <p:cNvSpPr>
                <a:spLocks noChangeShapeType="1"/>
              </p:cNvSpPr>
              <p:nvPr/>
            </p:nvSpPr>
            <p:spPr bwMode="auto">
              <a:xfrm flipV="1">
                <a:off x="4046" y="2496"/>
                <a:ext cx="148" cy="95"/>
              </a:xfrm>
              <a:prstGeom prst="line">
                <a:avLst/>
              </a:prstGeom>
              <a:noFill/>
              <a:ln w="222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8099" name="Line 19"/>
              <p:cNvSpPr>
                <a:spLocks noChangeShapeType="1"/>
              </p:cNvSpPr>
              <p:nvPr/>
            </p:nvSpPr>
            <p:spPr bwMode="auto">
              <a:xfrm rot="15632260" flipV="1">
                <a:off x="4809" y="2377"/>
                <a:ext cx="139" cy="98"/>
              </a:xfrm>
              <a:prstGeom prst="line">
                <a:avLst/>
              </a:prstGeom>
              <a:noFill/>
              <a:ln w="222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8100" name="Line 20"/>
              <p:cNvSpPr>
                <a:spLocks noChangeShapeType="1"/>
              </p:cNvSpPr>
              <p:nvPr/>
            </p:nvSpPr>
            <p:spPr bwMode="auto">
              <a:xfrm rot="15632260" flipV="1">
                <a:off x="5007" y="2182"/>
                <a:ext cx="144" cy="98"/>
              </a:xfrm>
              <a:prstGeom prst="line">
                <a:avLst/>
              </a:prstGeom>
              <a:noFill/>
              <a:ln w="222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8101" name="Line 21"/>
              <p:cNvSpPr>
                <a:spLocks noChangeShapeType="1"/>
              </p:cNvSpPr>
              <p:nvPr/>
            </p:nvSpPr>
            <p:spPr bwMode="auto">
              <a:xfrm rot="6714641" flipV="1">
                <a:off x="4364" y="1924"/>
                <a:ext cx="143" cy="40"/>
              </a:xfrm>
              <a:prstGeom prst="line">
                <a:avLst/>
              </a:prstGeom>
              <a:noFill/>
              <a:ln w="222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8102" name="Line 22"/>
              <p:cNvSpPr>
                <a:spLocks noChangeShapeType="1"/>
              </p:cNvSpPr>
              <p:nvPr/>
            </p:nvSpPr>
            <p:spPr bwMode="auto">
              <a:xfrm rot="6714641" flipV="1">
                <a:off x="4557" y="1923"/>
                <a:ext cx="143" cy="41"/>
              </a:xfrm>
              <a:prstGeom prst="line">
                <a:avLst/>
              </a:prstGeom>
              <a:noFill/>
              <a:ln w="222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8103" name="Text Box 23"/>
              <p:cNvSpPr txBox="1">
                <a:spLocks noChangeArrowheads="1"/>
              </p:cNvSpPr>
              <p:nvPr/>
            </p:nvSpPr>
            <p:spPr bwMode="auto">
              <a:xfrm>
                <a:off x="3900" y="2160"/>
                <a:ext cx="394" cy="2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</a:t>
                </a:r>
              </a:p>
            </p:txBody>
          </p:sp>
          <p:sp>
            <p:nvSpPr>
              <p:cNvPr id="558104" name="Text Box 24"/>
              <p:cNvSpPr txBox="1">
                <a:spLocks noChangeArrowheads="1"/>
              </p:cNvSpPr>
              <p:nvPr/>
            </p:nvSpPr>
            <p:spPr bwMode="auto">
              <a:xfrm>
                <a:off x="4743" y="2002"/>
                <a:ext cx="395" cy="2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</a:t>
                </a:r>
              </a:p>
            </p:txBody>
          </p:sp>
          <p:sp>
            <p:nvSpPr>
              <p:cNvPr id="558105" name="Text Box 25"/>
              <p:cNvSpPr txBox="1">
                <a:spLocks noChangeArrowheads="1"/>
              </p:cNvSpPr>
              <p:nvPr/>
            </p:nvSpPr>
            <p:spPr bwMode="auto">
              <a:xfrm>
                <a:off x="4465" y="1969"/>
                <a:ext cx="393" cy="25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 dirty="0">
                    <a:solidFill>
                      <a:schemeClr val="accent1">
                        <a:lumMod val="75000"/>
                      </a:schemeClr>
                    </a:solidFill>
                  </a:rPr>
                  <a:t>Ag</a:t>
                </a:r>
              </a:p>
            </p:txBody>
          </p:sp>
          <p:sp>
            <p:nvSpPr>
              <p:cNvPr id="558106" name="Text Box 26"/>
              <p:cNvSpPr txBox="1">
                <a:spLocks noChangeArrowheads="1"/>
              </p:cNvSpPr>
              <p:nvPr/>
            </p:nvSpPr>
            <p:spPr bwMode="auto">
              <a:xfrm>
                <a:off x="4097" y="2352"/>
                <a:ext cx="391" cy="2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Sn</a:t>
                </a:r>
              </a:p>
            </p:txBody>
          </p:sp>
          <p:sp>
            <p:nvSpPr>
              <p:cNvPr id="558107" name="Oval 27"/>
              <p:cNvSpPr>
                <a:spLocks noChangeArrowheads="1"/>
              </p:cNvSpPr>
              <p:nvPr/>
            </p:nvSpPr>
            <p:spPr bwMode="auto">
              <a:xfrm>
                <a:off x="4128" y="1200"/>
                <a:ext cx="768" cy="672"/>
              </a:xfrm>
              <a:prstGeom prst="ellipse">
                <a:avLst/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8108" name="Rectangle 28"/>
              <p:cNvSpPr>
                <a:spLocks noChangeArrowheads="1"/>
              </p:cNvSpPr>
              <p:nvPr/>
            </p:nvSpPr>
            <p:spPr bwMode="auto">
              <a:xfrm>
                <a:off x="4572" y="2256"/>
                <a:ext cx="292" cy="2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Sn</a:t>
                </a:r>
              </a:p>
            </p:txBody>
          </p:sp>
          <p:sp>
            <p:nvSpPr>
              <p:cNvPr id="558109" name="Text Box 29"/>
              <p:cNvSpPr txBox="1">
                <a:spLocks noChangeArrowheads="1"/>
              </p:cNvSpPr>
              <p:nvPr/>
            </p:nvSpPr>
            <p:spPr bwMode="auto">
              <a:xfrm>
                <a:off x="4080" y="1438"/>
                <a:ext cx="933" cy="25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Ag-Cu Alloy</a:t>
                </a:r>
              </a:p>
            </p:txBody>
          </p:sp>
          <p:sp>
            <p:nvSpPr>
              <p:cNvPr id="558110" name="Text Box 30"/>
              <p:cNvSpPr txBox="1">
                <a:spLocks noChangeArrowheads="1"/>
              </p:cNvSpPr>
              <p:nvPr/>
            </p:nvSpPr>
            <p:spPr bwMode="auto">
              <a:xfrm>
                <a:off x="4225" y="1969"/>
                <a:ext cx="393" cy="25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 dirty="0">
                    <a:solidFill>
                      <a:schemeClr val="accent1">
                        <a:lumMod val="75000"/>
                      </a:schemeClr>
                    </a:solidFill>
                  </a:rPr>
                  <a:t>Ag</a:t>
                </a:r>
              </a:p>
            </p:txBody>
          </p:sp>
          <p:sp>
            <p:nvSpPr>
              <p:cNvPr id="558111" name="Text Box 31"/>
              <p:cNvSpPr txBox="1">
                <a:spLocks noChangeArrowheads="1"/>
              </p:cNvSpPr>
              <p:nvPr/>
            </p:nvSpPr>
            <p:spPr bwMode="auto">
              <a:xfrm>
                <a:off x="5184" y="1871"/>
                <a:ext cx="326" cy="2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Hg</a:t>
                </a:r>
              </a:p>
            </p:txBody>
          </p:sp>
          <p:sp>
            <p:nvSpPr>
              <p:cNvPr id="558112" name="Line 32"/>
              <p:cNvSpPr>
                <a:spLocks noChangeShapeType="1"/>
              </p:cNvSpPr>
              <p:nvPr/>
            </p:nvSpPr>
            <p:spPr bwMode="auto">
              <a:xfrm rot="6714641" flipV="1">
                <a:off x="5284" y="2108"/>
                <a:ext cx="121" cy="34"/>
              </a:xfrm>
              <a:prstGeom prst="line">
                <a:avLst/>
              </a:prstGeom>
              <a:noFill/>
              <a:ln w="222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8113" name="Text Box 33"/>
              <p:cNvSpPr txBox="1">
                <a:spLocks noChangeArrowheads="1"/>
              </p:cNvSpPr>
              <p:nvPr/>
            </p:nvSpPr>
            <p:spPr bwMode="auto">
              <a:xfrm>
                <a:off x="3504" y="1920"/>
                <a:ext cx="323" cy="25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Hg</a:t>
                </a:r>
              </a:p>
            </p:txBody>
          </p:sp>
          <p:sp>
            <p:nvSpPr>
              <p:cNvPr id="558114" name="Line 34"/>
              <p:cNvSpPr>
                <a:spLocks noChangeShapeType="1"/>
              </p:cNvSpPr>
              <p:nvPr/>
            </p:nvSpPr>
            <p:spPr bwMode="auto">
              <a:xfrm rot="6714641" flipV="1">
                <a:off x="3604" y="2156"/>
                <a:ext cx="121" cy="34"/>
              </a:xfrm>
              <a:prstGeom prst="line">
                <a:avLst/>
              </a:prstGeom>
              <a:noFill/>
              <a:ln w="222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" name="Group 35"/>
            <p:cNvGrpSpPr>
              <a:grpSpLocks/>
            </p:cNvGrpSpPr>
            <p:nvPr/>
          </p:nvGrpSpPr>
          <p:grpSpPr bwMode="auto">
            <a:xfrm>
              <a:off x="2208" y="1200"/>
              <a:ext cx="1680" cy="1493"/>
              <a:chOff x="3504" y="1104"/>
              <a:chExt cx="2160" cy="2090"/>
            </a:xfrm>
          </p:grpSpPr>
          <p:sp>
            <p:nvSpPr>
              <p:cNvPr id="558116" name="Rectangle 36"/>
              <p:cNvSpPr>
                <a:spLocks noChangeArrowheads="1"/>
              </p:cNvSpPr>
              <p:nvPr/>
            </p:nvSpPr>
            <p:spPr bwMode="auto">
              <a:xfrm>
                <a:off x="3504" y="1248"/>
                <a:ext cx="2160" cy="1872"/>
              </a:xfrm>
              <a:prstGeom prst="rect">
                <a:avLst/>
              </a:prstGeom>
              <a:solidFill>
                <a:srgbClr val="EAEAEA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8117" name="Freeform 37"/>
              <p:cNvSpPr>
                <a:spLocks/>
              </p:cNvSpPr>
              <p:nvPr/>
            </p:nvSpPr>
            <p:spPr bwMode="auto">
              <a:xfrm>
                <a:off x="3504" y="2304"/>
                <a:ext cx="677" cy="730"/>
              </a:xfrm>
              <a:custGeom>
                <a:avLst/>
                <a:gdLst/>
                <a:ahLst/>
                <a:cxnLst>
                  <a:cxn ang="0">
                    <a:pos x="467" y="208"/>
                  </a:cxn>
                  <a:cxn ang="0">
                    <a:pos x="315" y="120"/>
                  </a:cxn>
                  <a:cxn ang="0">
                    <a:pos x="219" y="16"/>
                  </a:cxn>
                  <a:cxn ang="0">
                    <a:pos x="179" y="0"/>
                  </a:cxn>
                  <a:cxn ang="0">
                    <a:pos x="67" y="32"/>
                  </a:cxn>
                  <a:cxn ang="0">
                    <a:pos x="195" y="480"/>
                  </a:cxn>
                  <a:cxn ang="0">
                    <a:pos x="339" y="632"/>
                  </a:cxn>
                  <a:cxn ang="0">
                    <a:pos x="379" y="688"/>
                  </a:cxn>
                  <a:cxn ang="0">
                    <a:pos x="499" y="728"/>
                  </a:cxn>
                  <a:cxn ang="0">
                    <a:pos x="659" y="720"/>
                  </a:cxn>
                  <a:cxn ang="0">
                    <a:pos x="675" y="696"/>
                  </a:cxn>
                  <a:cxn ang="0">
                    <a:pos x="667" y="528"/>
                  </a:cxn>
                  <a:cxn ang="0">
                    <a:pos x="571" y="312"/>
                  </a:cxn>
                  <a:cxn ang="0">
                    <a:pos x="563" y="288"/>
                  </a:cxn>
                  <a:cxn ang="0">
                    <a:pos x="515" y="256"/>
                  </a:cxn>
                  <a:cxn ang="0">
                    <a:pos x="467" y="208"/>
                  </a:cxn>
                </a:cxnLst>
                <a:rect l="0" t="0" r="r" b="b"/>
                <a:pathLst>
                  <a:path w="677" h="730">
                    <a:moveTo>
                      <a:pt x="467" y="208"/>
                    </a:moveTo>
                    <a:cubicBezTo>
                      <a:pt x="419" y="160"/>
                      <a:pt x="382" y="133"/>
                      <a:pt x="315" y="120"/>
                    </a:cubicBezTo>
                    <a:cubicBezTo>
                      <a:pt x="262" y="93"/>
                      <a:pt x="253" y="70"/>
                      <a:pt x="219" y="16"/>
                    </a:cubicBezTo>
                    <a:cubicBezTo>
                      <a:pt x="211" y="4"/>
                      <a:pt x="192" y="5"/>
                      <a:pt x="179" y="0"/>
                    </a:cubicBezTo>
                    <a:cubicBezTo>
                      <a:pt x="128" y="6"/>
                      <a:pt x="107" y="5"/>
                      <a:pt x="67" y="32"/>
                    </a:cubicBezTo>
                    <a:cubicBezTo>
                      <a:pt x="11" y="201"/>
                      <a:pt x="0" y="431"/>
                      <a:pt x="195" y="480"/>
                    </a:cubicBezTo>
                    <a:cubicBezTo>
                      <a:pt x="251" y="517"/>
                      <a:pt x="296" y="580"/>
                      <a:pt x="339" y="632"/>
                    </a:cubicBezTo>
                    <a:cubicBezTo>
                      <a:pt x="362" y="659"/>
                      <a:pt x="350" y="659"/>
                      <a:pt x="379" y="688"/>
                    </a:cubicBezTo>
                    <a:cubicBezTo>
                      <a:pt x="409" y="718"/>
                      <a:pt x="461" y="715"/>
                      <a:pt x="499" y="728"/>
                    </a:cubicBezTo>
                    <a:cubicBezTo>
                      <a:pt x="552" y="725"/>
                      <a:pt x="606" y="730"/>
                      <a:pt x="659" y="720"/>
                    </a:cubicBezTo>
                    <a:cubicBezTo>
                      <a:pt x="668" y="718"/>
                      <a:pt x="675" y="706"/>
                      <a:pt x="675" y="696"/>
                    </a:cubicBezTo>
                    <a:cubicBezTo>
                      <a:pt x="677" y="640"/>
                      <a:pt x="671" y="584"/>
                      <a:pt x="667" y="528"/>
                    </a:cubicBezTo>
                    <a:cubicBezTo>
                      <a:pt x="661" y="454"/>
                      <a:pt x="623" y="364"/>
                      <a:pt x="571" y="312"/>
                    </a:cubicBezTo>
                    <a:cubicBezTo>
                      <a:pt x="568" y="304"/>
                      <a:pt x="569" y="294"/>
                      <a:pt x="563" y="288"/>
                    </a:cubicBezTo>
                    <a:cubicBezTo>
                      <a:pt x="549" y="274"/>
                      <a:pt x="515" y="256"/>
                      <a:pt x="515" y="256"/>
                    </a:cubicBezTo>
                    <a:cubicBezTo>
                      <a:pt x="500" y="233"/>
                      <a:pt x="485" y="226"/>
                      <a:pt x="467" y="208"/>
                    </a:cubicBezTo>
                    <a:close/>
                  </a:path>
                </a:pathLst>
              </a:custGeom>
              <a:solidFill>
                <a:srgbClr val="C0C0C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8118" name="Freeform 38"/>
              <p:cNvSpPr>
                <a:spLocks/>
              </p:cNvSpPr>
              <p:nvPr/>
            </p:nvSpPr>
            <p:spPr bwMode="auto">
              <a:xfrm>
                <a:off x="4848" y="2160"/>
                <a:ext cx="803" cy="928"/>
              </a:xfrm>
              <a:custGeom>
                <a:avLst/>
                <a:gdLst/>
                <a:ahLst/>
                <a:cxnLst>
                  <a:cxn ang="0">
                    <a:pos x="569" y="48"/>
                  </a:cxn>
                  <a:cxn ang="0">
                    <a:pos x="441" y="128"/>
                  </a:cxn>
                  <a:cxn ang="0">
                    <a:pos x="385" y="184"/>
                  </a:cxn>
                  <a:cxn ang="0">
                    <a:pos x="257" y="312"/>
                  </a:cxn>
                  <a:cxn ang="0">
                    <a:pos x="233" y="336"/>
                  </a:cxn>
                  <a:cxn ang="0">
                    <a:pos x="161" y="392"/>
                  </a:cxn>
                  <a:cxn ang="0">
                    <a:pos x="145" y="416"/>
                  </a:cxn>
                  <a:cxn ang="0">
                    <a:pos x="89" y="472"/>
                  </a:cxn>
                  <a:cxn ang="0">
                    <a:pos x="65" y="496"/>
                  </a:cxn>
                  <a:cxn ang="0">
                    <a:pos x="25" y="600"/>
                  </a:cxn>
                  <a:cxn ang="0">
                    <a:pos x="1" y="712"/>
                  </a:cxn>
                  <a:cxn ang="0">
                    <a:pos x="25" y="928"/>
                  </a:cxn>
                  <a:cxn ang="0">
                    <a:pos x="377" y="824"/>
                  </a:cxn>
                  <a:cxn ang="0">
                    <a:pos x="489" y="688"/>
                  </a:cxn>
                  <a:cxn ang="0">
                    <a:pos x="537" y="608"/>
                  </a:cxn>
                  <a:cxn ang="0">
                    <a:pos x="625" y="488"/>
                  </a:cxn>
                  <a:cxn ang="0">
                    <a:pos x="713" y="360"/>
                  </a:cxn>
                  <a:cxn ang="0">
                    <a:pos x="729" y="312"/>
                  </a:cxn>
                  <a:cxn ang="0">
                    <a:pos x="785" y="184"/>
                  </a:cxn>
                  <a:cxn ang="0">
                    <a:pos x="777" y="40"/>
                  </a:cxn>
                  <a:cxn ang="0">
                    <a:pos x="697" y="8"/>
                  </a:cxn>
                  <a:cxn ang="0">
                    <a:pos x="673" y="0"/>
                  </a:cxn>
                  <a:cxn ang="0">
                    <a:pos x="609" y="8"/>
                  </a:cxn>
                  <a:cxn ang="0">
                    <a:pos x="593" y="32"/>
                  </a:cxn>
                  <a:cxn ang="0">
                    <a:pos x="569" y="48"/>
                  </a:cxn>
                </a:cxnLst>
                <a:rect l="0" t="0" r="r" b="b"/>
                <a:pathLst>
                  <a:path w="803" h="928">
                    <a:moveTo>
                      <a:pt x="569" y="48"/>
                    </a:moveTo>
                    <a:cubicBezTo>
                      <a:pt x="522" y="72"/>
                      <a:pt x="481" y="94"/>
                      <a:pt x="441" y="128"/>
                    </a:cubicBezTo>
                    <a:cubicBezTo>
                      <a:pt x="421" y="145"/>
                      <a:pt x="385" y="184"/>
                      <a:pt x="385" y="184"/>
                    </a:cubicBezTo>
                    <a:cubicBezTo>
                      <a:pt x="369" y="249"/>
                      <a:pt x="306" y="271"/>
                      <a:pt x="257" y="312"/>
                    </a:cubicBezTo>
                    <a:cubicBezTo>
                      <a:pt x="248" y="319"/>
                      <a:pt x="242" y="329"/>
                      <a:pt x="233" y="336"/>
                    </a:cubicBezTo>
                    <a:cubicBezTo>
                      <a:pt x="210" y="355"/>
                      <a:pt x="185" y="373"/>
                      <a:pt x="161" y="392"/>
                    </a:cubicBezTo>
                    <a:cubicBezTo>
                      <a:pt x="153" y="398"/>
                      <a:pt x="151" y="409"/>
                      <a:pt x="145" y="416"/>
                    </a:cubicBezTo>
                    <a:cubicBezTo>
                      <a:pt x="127" y="436"/>
                      <a:pt x="108" y="453"/>
                      <a:pt x="89" y="472"/>
                    </a:cubicBezTo>
                    <a:cubicBezTo>
                      <a:pt x="81" y="480"/>
                      <a:pt x="65" y="496"/>
                      <a:pt x="65" y="496"/>
                    </a:cubicBezTo>
                    <a:cubicBezTo>
                      <a:pt x="53" y="532"/>
                      <a:pt x="34" y="563"/>
                      <a:pt x="25" y="600"/>
                    </a:cubicBezTo>
                    <a:cubicBezTo>
                      <a:pt x="16" y="637"/>
                      <a:pt x="10" y="675"/>
                      <a:pt x="1" y="712"/>
                    </a:cubicBezTo>
                    <a:cubicBezTo>
                      <a:pt x="6" y="807"/>
                      <a:pt x="0" y="852"/>
                      <a:pt x="25" y="928"/>
                    </a:cubicBezTo>
                    <a:cubicBezTo>
                      <a:pt x="155" y="921"/>
                      <a:pt x="274" y="912"/>
                      <a:pt x="377" y="824"/>
                    </a:cubicBezTo>
                    <a:cubicBezTo>
                      <a:pt x="423" y="785"/>
                      <a:pt x="440" y="721"/>
                      <a:pt x="489" y="688"/>
                    </a:cubicBezTo>
                    <a:cubicBezTo>
                      <a:pt x="500" y="644"/>
                      <a:pt x="519" y="645"/>
                      <a:pt x="537" y="608"/>
                    </a:cubicBezTo>
                    <a:cubicBezTo>
                      <a:pt x="560" y="561"/>
                      <a:pt x="588" y="525"/>
                      <a:pt x="625" y="488"/>
                    </a:cubicBezTo>
                    <a:cubicBezTo>
                      <a:pt x="641" y="439"/>
                      <a:pt x="685" y="402"/>
                      <a:pt x="713" y="360"/>
                    </a:cubicBezTo>
                    <a:cubicBezTo>
                      <a:pt x="722" y="346"/>
                      <a:pt x="724" y="328"/>
                      <a:pt x="729" y="312"/>
                    </a:cubicBezTo>
                    <a:cubicBezTo>
                      <a:pt x="743" y="269"/>
                      <a:pt x="770" y="228"/>
                      <a:pt x="785" y="184"/>
                    </a:cubicBezTo>
                    <a:cubicBezTo>
                      <a:pt x="792" y="131"/>
                      <a:pt x="803" y="93"/>
                      <a:pt x="777" y="40"/>
                    </a:cubicBezTo>
                    <a:cubicBezTo>
                      <a:pt x="773" y="31"/>
                      <a:pt x="710" y="12"/>
                      <a:pt x="697" y="8"/>
                    </a:cubicBezTo>
                    <a:cubicBezTo>
                      <a:pt x="689" y="5"/>
                      <a:pt x="673" y="0"/>
                      <a:pt x="673" y="0"/>
                    </a:cubicBezTo>
                    <a:cubicBezTo>
                      <a:pt x="652" y="3"/>
                      <a:pt x="629" y="0"/>
                      <a:pt x="609" y="8"/>
                    </a:cubicBezTo>
                    <a:cubicBezTo>
                      <a:pt x="600" y="12"/>
                      <a:pt x="601" y="26"/>
                      <a:pt x="593" y="32"/>
                    </a:cubicBezTo>
                    <a:cubicBezTo>
                      <a:pt x="566" y="53"/>
                      <a:pt x="569" y="28"/>
                      <a:pt x="569" y="48"/>
                    </a:cubicBezTo>
                    <a:close/>
                  </a:path>
                </a:pathLst>
              </a:custGeom>
              <a:solidFill>
                <a:srgbClr val="C0C0C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8119" name="Text Box 39"/>
              <p:cNvSpPr txBox="1">
                <a:spLocks noChangeArrowheads="1"/>
              </p:cNvSpPr>
              <p:nvPr/>
            </p:nvSpPr>
            <p:spPr bwMode="auto">
              <a:xfrm>
                <a:off x="3504" y="2497"/>
                <a:ext cx="576" cy="6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Ag-Sn Alloy</a:t>
                </a:r>
              </a:p>
            </p:txBody>
          </p:sp>
          <p:sp>
            <p:nvSpPr>
              <p:cNvPr id="558120" name="Line 40"/>
              <p:cNvSpPr>
                <a:spLocks noChangeShapeType="1"/>
              </p:cNvSpPr>
              <p:nvPr/>
            </p:nvSpPr>
            <p:spPr bwMode="auto">
              <a:xfrm rot="1180294" flipV="1">
                <a:off x="3840" y="1632"/>
                <a:ext cx="288" cy="96"/>
              </a:xfrm>
              <a:prstGeom prst="line">
                <a:avLst/>
              </a:prstGeom>
              <a:noFill/>
              <a:ln w="222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grpSp>
            <p:nvGrpSpPr>
              <p:cNvPr id="6" name="Group 41"/>
              <p:cNvGrpSpPr>
                <a:grpSpLocks/>
              </p:cNvGrpSpPr>
              <p:nvPr/>
            </p:nvGrpSpPr>
            <p:grpSpPr bwMode="auto">
              <a:xfrm>
                <a:off x="4992" y="1728"/>
                <a:ext cx="192" cy="144"/>
                <a:chOff x="768" y="3072"/>
                <a:chExt cx="192" cy="144"/>
              </a:xfrm>
            </p:grpSpPr>
            <p:sp>
              <p:nvSpPr>
                <p:cNvPr id="558122" name="AutoShape 42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8123" name="AutoShape 43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8124" name="AutoShape 44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7" name="Group 45"/>
              <p:cNvGrpSpPr>
                <a:grpSpLocks/>
              </p:cNvGrpSpPr>
              <p:nvPr/>
            </p:nvGrpSpPr>
            <p:grpSpPr bwMode="auto">
              <a:xfrm rot="937368">
                <a:off x="4656" y="1728"/>
                <a:ext cx="457" cy="505"/>
                <a:chOff x="1021" y="3059"/>
                <a:chExt cx="457" cy="505"/>
              </a:xfrm>
            </p:grpSpPr>
            <p:grpSp>
              <p:nvGrpSpPr>
                <p:cNvPr id="8" name="Group 46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558127" name="AutoShape 4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128" name="AutoShape 4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129" name="AutoShape 49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9" name="Group 50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558131" name="AutoShape 51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132" name="AutoShape 5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133" name="AutoShape 53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10" name="Group 54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558135" name="AutoShape 55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136" name="AutoShape 56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137" name="AutoShape 57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11" name="Group 58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558139" name="AutoShape 5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140" name="AutoShape 60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141" name="AutoShape 61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12" name="Group 62"/>
              <p:cNvGrpSpPr>
                <a:grpSpLocks/>
              </p:cNvGrpSpPr>
              <p:nvPr/>
            </p:nvGrpSpPr>
            <p:grpSpPr bwMode="auto">
              <a:xfrm rot="4359055">
                <a:off x="4248" y="1752"/>
                <a:ext cx="457" cy="505"/>
                <a:chOff x="1021" y="3059"/>
                <a:chExt cx="457" cy="505"/>
              </a:xfrm>
            </p:grpSpPr>
            <p:grpSp>
              <p:nvGrpSpPr>
                <p:cNvPr id="13" name="Group 63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558144" name="AutoShape 64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145" name="AutoShape 6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146" name="AutoShape 66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14" name="Group 67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558148" name="AutoShape 68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149" name="AutoShape 6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150" name="AutoShape 70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15" name="Group 71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558152" name="AutoShape 72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153" name="AutoShape 7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154" name="AutoShape 74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16" name="Group 75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558156" name="AutoShape 7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157" name="AutoShape 7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158" name="AutoShape 78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sp>
            <p:nvSpPr>
              <p:cNvPr id="558159" name="Oval 79"/>
              <p:cNvSpPr>
                <a:spLocks noChangeArrowheads="1"/>
              </p:cNvSpPr>
              <p:nvPr/>
            </p:nvSpPr>
            <p:spPr bwMode="auto">
              <a:xfrm>
                <a:off x="4272" y="1344"/>
                <a:ext cx="768" cy="672"/>
              </a:xfrm>
              <a:prstGeom prst="ellipse">
                <a:avLst/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8160" name="Text Box 80"/>
              <p:cNvSpPr txBox="1">
                <a:spLocks noChangeArrowheads="1"/>
              </p:cNvSpPr>
              <p:nvPr/>
            </p:nvSpPr>
            <p:spPr bwMode="auto">
              <a:xfrm>
                <a:off x="4224" y="1584"/>
                <a:ext cx="912" cy="45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Ag-Cu Alloy</a:t>
                </a:r>
              </a:p>
            </p:txBody>
          </p:sp>
          <p:grpSp>
            <p:nvGrpSpPr>
              <p:cNvPr id="17" name="Group 81"/>
              <p:cNvGrpSpPr>
                <a:grpSpLocks/>
              </p:cNvGrpSpPr>
              <p:nvPr/>
            </p:nvGrpSpPr>
            <p:grpSpPr bwMode="auto">
              <a:xfrm>
                <a:off x="4176" y="1776"/>
                <a:ext cx="192" cy="144"/>
                <a:chOff x="768" y="3072"/>
                <a:chExt cx="192" cy="144"/>
              </a:xfrm>
            </p:grpSpPr>
            <p:sp>
              <p:nvSpPr>
                <p:cNvPr id="558162" name="AutoShape 82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8163" name="AutoShape 83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8164" name="AutoShape 84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8" name="Group 85"/>
              <p:cNvGrpSpPr>
                <a:grpSpLocks/>
              </p:cNvGrpSpPr>
              <p:nvPr/>
            </p:nvGrpSpPr>
            <p:grpSpPr bwMode="auto">
              <a:xfrm rot="10379485">
                <a:off x="4128" y="1296"/>
                <a:ext cx="457" cy="505"/>
                <a:chOff x="1021" y="3059"/>
                <a:chExt cx="457" cy="505"/>
              </a:xfrm>
            </p:grpSpPr>
            <p:grpSp>
              <p:nvGrpSpPr>
                <p:cNvPr id="19" name="Group 86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558167" name="AutoShape 8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168" name="AutoShape 8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169" name="AutoShape 89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0" name="Group 90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558171" name="AutoShape 91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172" name="AutoShape 9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173" name="AutoShape 93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1" name="Group 94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558175" name="AutoShape 95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176" name="AutoShape 96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177" name="AutoShape 97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2" name="Group 98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558179" name="AutoShape 9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180" name="AutoShape 100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181" name="AutoShape 101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23" name="Group 102"/>
              <p:cNvGrpSpPr>
                <a:grpSpLocks/>
              </p:cNvGrpSpPr>
              <p:nvPr/>
            </p:nvGrpSpPr>
            <p:grpSpPr bwMode="auto">
              <a:xfrm rot="17094657">
                <a:off x="4776" y="1320"/>
                <a:ext cx="457" cy="505"/>
                <a:chOff x="1021" y="3059"/>
                <a:chExt cx="457" cy="505"/>
              </a:xfrm>
            </p:grpSpPr>
            <p:grpSp>
              <p:nvGrpSpPr>
                <p:cNvPr id="24" name="Group 103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558184" name="AutoShape 104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185" name="AutoShape 10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186" name="AutoShape 106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5" name="Group 107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558188" name="AutoShape 108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189" name="AutoShape 10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190" name="AutoShape 110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6" name="Group 111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558192" name="AutoShape 112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193" name="AutoShape 11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194" name="AutoShape 114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7" name="Group 115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558196" name="AutoShape 11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197" name="AutoShape 11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198" name="AutoShape 118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28" name="Group 119"/>
              <p:cNvGrpSpPr>
                <a:grpSpLocks/>
              </p:cNvGrpSpPr>
              <p:nvPr/>
            </p:nvGrpSpPr>
            <p:grpSpPr bwMode="auto">
              <a:xfrm rot="13270334">
                <a:off x="4416" y="1104"/>
                <a:ext cx="457" cy="505"/>
                <a:chOff x="1021" y="3059"/>
                <a:chExt cx="457" cy="505"/>
              </a:xfrm>
            </p:grpSpPr>
            <p:grpSp>
              <p:nvGrpSpPr>
                <p:cNvPr id="29" name="Group 120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558201" name="AutoShape 121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02" name="AutoShape 12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03" name="AutoShape 123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30" name="Group 124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558205" name="AutoShape 125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06" name="AutoShape 126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07" name="AutoShape 127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31" name="Group 128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558209" name="AutoShape 12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10" name="AutoShape 130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11" name="AutoShape 131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624" name="Group 132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558213" name="AutoShape 133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14" name="AutoShape 134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15" name="AutoShape 135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sp>
            <p:nvSpPr>
              <p:cNvPr id="558216" name="Text Box 136"/>
              <p:cNvSpPr txBox="1">
                <a:spLocks noChangeArrowheads="1"/>
              </p:cNvSpPr>
              <p:nvPr/>
            </p:nvSpPr>
            <p:spPr bwMode="auto">
              <a:xfrm>
                <a:off x="3553" y="1489"/>
                <a:ext cx="431" cy="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sym typeface="Symbol" pitchFamily="18" charset="2"/>
                  </a:rPr>
                  <a:t></a:t>
                </a:r>
                <a:endParaRPr lang="en-US" sz="2000" b="1">
                  <a:solidFill>
                    <a:schemeClr val="accent1">
                      <a:lumMod val="75000"/>
                    </a:schemeClr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58217" name="Text Box 137"/>
              <p:cNvSpPr txBox="1">
                <a:spLocks noChangeArrowheads="1"/>
              </p:cNvSpPr>
              <p:nvPr/>
            </p:nvSpPr>
            <p:spPr bwMode="auto">
              <a:xfrm>
                <a:off x="4944" y="2543"/>
                <a:ext cx="576" cy="6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Ag-Sn Alloy</a:t>
                </a:r>
              </a:p>
            </p:txBody>
          </p:sp>
        </p:grpSp>
        <p:grpSp>
          <p:nvGrpSpPr>
            <p:cNvPr id="558628" name="Group 138"/>
            <p:cNvGrpSpPr>
              <a:grpSpLocks/>
            </p:cNvGrpSpPr>
            <p:nvPr/>
          </p:nvGrpSpPr>
          <p:grpSpPr bwMode="auto">
            <a:xfrm>
              <a:off x="4176" y="1183"/>
              <a:ext cx="1536" cy="1504"/>
              <a:chOff x="3312" y="1104"/>
              <a:chExt cx="2160" cy="2084"/>
            </a:xfrm>
          </p:grpSpPr>
          <p:sp>
            <p:nvSpPr>
              <p:cNvPr id="558219" name="Rectangle 139"/>
              <p:cNvSpPr>
                <a:spLocks noChangeArrowheads="1"/>
              </p:cNvSpPr>
              <p:nvPr/>
            </p:nvSpPr>
            <p:spPr bwMode="auto">
              <a:xfrm>
                <a:off x="3312" y="1248"/>
                <a:ext cx="2160" cy="1872"/>
              </a:xfrm>
              <a:prstGeom prst="rect">
                <a:avLst/>
              </a:prstGeom>
              <a:solidFill>
                <a:srgbClr val="EAEAEA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8220" name="Freeform 140"/>
              <p:cNvSpPr>
                <a:spLocks/>
              </p:cNvSpPr>
              <p:nvPr/>
            </p:nvSpPr>
            <p:spPr bwMode="auto">
              <a:xfrm>
                <a:off x="3312" y="2304"/>
                <a:ext cx="677" cy="730"/>
              </a:xfrm>
              <a:custGeom>
                <a:avLst/>
                <a:gdLst/>
                <a:ahLst/>
                <a:cxnLst>
                  <a:cxn ang="0">
                    <a:pos x="467" y="208"/>
                  </a:cxn>
                  <a:cxn ang="0">
                    <a:pos x="315" y="120"/>
                  </a:cxn>
                  <a:cxn ang="0">
                    <a:pos x="219" y="16"/>
                  </a:cxn>
                  <a:cxn ang="0">
                    <a:pos x="179" y="0"/>
                  </a:cxn>
                  <a:cxn ang="0">
                    <a:pos x="67" y="32"/>
                  </a:cxn>
                  <a:cxn ang="0">
                    <a:pos x="195" y="480"/>
                  </a:cxn>
                  <a:cxn ang="0">
                    <a:pos x="339" y="632"/>
                  </a:cxn>
                  <a:cxn ang="0">
                    <a:pos x="379" y="688"/>
                  </a:cxn>
                  <a:cxn ang="0">
                    <a:pos x="499" y="728"/>
                  </a:cxn>
                  <a:cxn ang="0">
                    <a:pos x="659" y="720"/>
                  </a:cxn>
                  <a:cxn ang="0">
                    <a:pos x="675" y="696"/>
                  </a:cxn>
                  <a:cxn ang="0">
                    <a:pos x="667" y="528"/>
                  </a:cxn>
                  <a:cxn ang="0">
                    <a:pos x="571" y="312"/>
                  </a:cxn>
                  <a:cxn ang="0">
                    <a:pos x="563" y="288"/>
                  </a:cxn>
                  <a:cxn ang="0">
                    <a:pos x="515" y="256"/>
                  </a:cxn>
                  <a:cxn ang="0">
                    <a:pos x="467" y="208"/>
                  </a:cxn>
                </a:cxnLst>
                <a:rect l="0" t="0" r="r" b="b"/>
                <a:pathLst>
                  <a:path w="677" h="730">
                    <a:moveTo>
                      <a:pt x="467" y="208"/>
                    </a:moveTo>
                    <a:cubicBezTo>
                      <a:pt x="419" y="160"/>
                      <a:pt x="382" y="133"/>
                      <a:pt x="315" y="120"/>
                    </a:cubicBezTo>
                    <a:cubicBezTo>
                      <a:pt x="262" y="93"/>
                      <a:pt x="253" y="70"/>
                      <a:pt x="219" y="16"/>
                    </a:cubicBezTo>
                    <a:cubicBezTo>
                      <a:pt x="211" y="4"/>
                      <a:pt x="192" y="5"/>
                      <a:pt x="179" y="0"/>
                    </a:cubicBezTo>
                    <a:cubicBezTo>
                      <a:pt x="128" y="6"/>
                      <a:pt x="107" y="5"/>
                      <a:pt x="67" y="32"/>
                    </a:cubicBezTo>
                    <a:cubicBezTo>
                      <a:pt x="11" y="201"/>
                      <a:pt x="0" y="431"/>
                      <a:pt x="195" y="480"/>
                    </a:cubicBezTo>
                    <a:cubicBezTo>
                      <a:pt x="251" y="517"/>
                      <a:pt x="296" y="580"/>
                      <a:pt x="339" y="632"/>
                    </a:cubicBezTo>
                    <a:cubicBezTo>
                      <a:pt x="362" y="659"/>
                      <a:pt x="350" y="659"/>
                      <a:pt x="379" y="688"/>
                    </a:cubicBezTo>
                    <a:cubicBezTo>
                      <a:pt x="409" y="718"/>
                      <a:pt x="461" y="715"/>
                      <a:pt x="499" y="728"/>
                    </a:cubicBezTo>
                    <a:cubicBezTo>
                      <a:pt x="552" y="725"/>
                      <a:pt x="606" y="730"/>
                      <a:pt x="659" y="720"/>
                    </a:cubicBezTo>
                    <a:cubicBezTo>
                      <a:pt x="668" y="718"/>
                      <a:pt x="675" y="706"/>
                      <a:pt x="675" y="696"/>
                    </a:cubicBezTo>
                    <a:cubicBezTo>
                      <a:pt x="677" y="640"/>
                      <a:pt x="671" y="584"/>
                      <a:pt x="667" y="528"/>
                    </a:cubicBezTo>
                    <a:cubicBezTo>
                      <a:pt x="661" y="454"/>
                      <a:pt x="623" y="364"/>
                      <a:pt x="571" y="312"/>
                    </a:cubicBezTo>
                    <a:cubicBezTo>
                      <a:pt x="568" y="304"/>
                      <a:pt x="569" y="294"/>
                      <a:pt x="563" y="288"/>
                    </a:cubicBezTo>
                    <a:cubicBezTo>
                      <a:pt x="549" y="274"/>
                      <a:pt x="515" y="256"/>
                      <a:pt x="515" y="256"/>
                    </a:cubicBezTo>
                    <a:cubicBezTo>
                      <a:pt x="500" y="233"/>
                      <a:pt x="485" y="226"/>
                      <a:pt x="467" y="208"/>
                    </a:cubicBezTo>
                    <a:close/>
                  </a:path>
                </a:pathLst>
              </a:custGeom>
              <a:solidFill>
                <a:srgbClr val="C0C0C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8221" name="Freeform 141"/>
              <p:cNvSpPr>
                <a:spLocks/>
              </p:cNvSpPr>
              <p:nvPr/>
            </p:nvSpPr>
            <p:spPr bwMode="auto">
              <a:xfrm>
                <a:off x="4656" y="2160"/>
                <a:ext cx="803" cy="928"/>
              </a:xfrm>
              <a:custGeom>
                <a:avLst/>
                <a:gdLst/>
                <a:ahLst/>
                <a:cxnLst>
                  <a:cxn ang="0">
                    <a:pos x="569" y="48"/>
                  </a:cxn>
                  <a:cxn ang="0">
                    <a:pos x="441" y="128"/>
                  </a:cxn>
                  <a:cxn ang="0">
                    <a:pos x="385" y="184"/>
                  </a:cxn>
                  <a:cxn ang="0">
                    <a:pos x="257" y="312"/>
                  </a:cxn>
                  <a:cxn ang="0">
                    <a:pos x="233" y="336"/>
                  </a:cxn>
                  <a:cxn ang="0">
                    <a:pos x="161" y="392"/>
                  </a:cxn>
                  <a:cxn ang="0">
                    <a:pos x="145" y="416"/>
                  </a:cxn>
                  <a:cxn ang="0">
                    <a:pos x="89" y="472"/>
                  </a:cxn>
                  <a:cxn ang="0">
                    <a:pos x="65" y="496"/>
                  </a:cxn>
                  <a:cxn ang="0">
                    <a:pos x="25" y="600"/>
                  </a:cxn>
                  <a:cxn ang="0">
                    <a:pos x="1" y="712"/>
                  </a:cxn>
                  <a:cxn ang="0">
                    <a:pos x="25" y="928"/>
                  </a:cxn>
                  <a:cxn ang="0">
                    <a:pos x="377" y="824"/>
                  </a:cxn>
                  <a:cxn ang="0">
                    <a:pos x="489" y="688"/>
                  </a:cxn>
                  <a:cxn ang="0">
                    <a:pos x="537" y="608"/>
                  </a:cxn>
                  <a:cxn ang="0">
                    <a:pos x="625" y="488"/>
                  </a:cxn>
                  <a:cxn ang="0">
                    <a:pos x="713" y="360"/>
                  </a:cxn>
                  <a:cxn ang="0">
                    <a:pos x="729" y="312"/>
                  </a:cxn>
                  <a:cxn ang="0">
                    <a:pos x="785" y="184"/>
                  </a:cxn>
                  <a:cxn ang="0">
                    <a:pos x="777" y="40"/>
                  </a:cxn>
                  <a:cxn ang="0">
                    <a:pos x="697" y="8"/>
                  </a:cxn>
                  <a:cxn ang="0">
                    <a:pos x="673" y="0"/>
                  </a:cxn>
                  <a:cxn ang="0">
                    <a:pos x="609" y="8"/>
                  </a:cxn>
                  <a:cxn ang="0">
                    <a:pos x="593" y="32"/>
                  </a:cxn>
                  <a:cxn ang="0">
                    <a:pos x="569" y="48"/>
                  </a:cxn>
                </a:cxnLst>
                <a:rect l="0" t="0" r="r" b="b"/>
                <a:pathLst>
                  <a:path w="803" h="928">
                    <a:moveTo>
                      <a:pt x="569" y="48"/>
                    </a:moveTo>
                    <a:cubicBezTo>
                      <a:pt x="522" y="72"/>
                      <a:pt x="481" y="94"/>
                      <a:pt x="441" y="128"/>
                    </a:cubicBezTo>
                    <a:cubicBezTo>
                      <a:pt x="421" y="145"/>
                      <a:pt x="385" y="184"/>
                      <a:pt x="385" y="184"/>
                    </a:cubicBezTo>
                    <a:cubicBezTo>
                      <a:pt x="369" y="249"/>
                      <a:pt x="306" y="271"/>
                      <a:pt x="257" y="312"/>
                    </a:cubicBezTo>
                    <a:cubicBezTo>
                      <a:pt x="248" y="319"/>
                      <a:pt x="242" y="329"/>
                      <a:pt x="233" y="336"/>
                    </a:cubicBezTo>
                    <a:cubicBezTo>
                      <a:pt x="210" y="355"/>
                      <a:pt x="185" y="373"/>
                      <a:pt x="161" y="392"/>
                    </a:cubicBezTo>
                    <a:cubicBezTo>
                      <a:pt x="153" y="398"/>
                      <a:pt x="151" y="409"/>
                      <a:pt x="145" y="416"/>
                    </a:cubicBezTo>
                    <a:cubicBezTo>
                      <a:pt x="127" y="436"/>
                      <a:pt x="108" y="453"/>
                      <a:pt x="89" y="472"/>
                    </a:cubicBezTo>
                    <a:cubicBezTo>
                      <a:pt x="81" y="480"/>
                      <a:pt x="65" y="496"/>
                      <a:pt x="65" y="496"/>
                    </a:cubicBezTo>
                    <a:cubicBezTo>
                      <a:pt x="53" y="532"/>
                      <a:pt x="34" y="563"/>
                      <a:pt x="25" y="600"/>
                    </a:cubicBezTo>
                    <a:cubicBezTo>
                      <a:pt x="16" y="637"/>
                      <a:pt x="10" y="675"/>
                      <a:pt x="1" y="712"/>
                    </a:cubicBezTo>
                    <a:cubicBezTo>
                      <a:pt x="6" y="807"/>
                      <a:pt x="0" y="852"/>
                      <a:pt x="25" y="928"/>
                    </a:cubicBezTo>
                    <a:cubicBezTo>
                      <a:pt x="155" y="921"/>
                      <a:pt x="274" y="912"/>
                      <a:pt x="377" y="824"/>
                    </a:cubicBezTo>
                    <a:cubicBezTo>
                      <a:pt x="423" y="785"/>
                      <a:pt x="440" y="721"/>
                      <a:pt x="489" y="688"/>
                    </a:cubicBezTo>
                    <a:cubicBezTo>
                      <a:pt x="500" y="644"/>
                      <a:pt x="519" y="645"/>
                      <a:pt x="537" y="608"/>
                    </a:cubicBezTo>
                    <a:cubicBezTo>
                      <a:pt x="560" y="561"/>
                      <a:pt x="588" y="525"/>
                      <a:pt x="625" y="488"/>
                    </a:cubicBezTo>
                    <a:cubicBezTo>
                      <a:pt x="641" y="439"/>
                      <a:pt x="685" y="402"/>
                      <a:pt x="713" y="360"/>
                    </a:cubicBezTo>
                    <a:cubicBezTo>
                      <a:pt x="722" y="346"/>
                      <a:pt x="724" y="328"/>
                      <a:pt x="729" y="312"/>
                    </a:cubicBezTo>
                    <a:cubicBezTo>
                      <a:pt x="743" y="269"/>
                      <a:pt x="770" y="228"/>
                      <a:pt x="785" y="184"/>
                    </a:cubicBezTo>
                    <a:cubicBezTo>
                      <a:pt x="792" y="131"/>
                      <a:pt x="803" y="93"/>
                      <a:pt x="777" y="40"/>
                    </a:cubicBezTo>
                    <a:cubicBezTo>
                      <a:pt x="773" y="31"/>
                      <a:pt x="710" y="12"/>
                      <a:pt x="697" y="8"/>
                    </a:cubicBezTo>
                    <a:cubicBezTo>
                      <a:pt x="689" y="5"/>
                      <a:pt x="673" y="0"/>
                      <a:pt x="673" y="0"/>
                    </a:cubicBezTo>
                    <a:cubicBezTo>
                      <a:pt x="652" y="3"/>
                      <a:pt x="629" y="0"/>
                      <a:pt x="609" y="8"/>
                    </a:cubicBezTo>
                    <a:cubicBezTo>
                      <a:pt x="600" y="12"/>
                      <a:pt x="601" y="26"/>
                      <a:pt x="593" y="32"/>
                    </a:cubicBezTo>
                    <a:cubicBezTo>
                      <a:pt x="566" y="53"/>
                      <a:pt x="569" y="28"/>
                      <a:pt x="569" y="48"/>
                    </a:cubicBezTo>
                    <a:close/>
                  </a:path>
                </a:pathLst>
              </a:custGeom>
              <a:solidFill>
                <a:srgbClr val="C0C0C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8222" name="Text Box 142"/>
              <p:cNvSpPr txBox="1">
                <a:spLocks noChangeArrowheads="1"/>
              </p:cNvSpPr>
              <p:nvPr/>
            </p:nvSpPr>
            <p:spPr bwMode="auto">
              <a:xfrm>
                <a:off x="3312" y="2497"/>
                <a:ext cx="577" cy="64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Ag-Sn Alloy</a:t>
                </a:r>
              </a:p>
            </p:txBody>
          </p:sp>
          <p:sp>
            <p:nvSpPr>
              <p:cNvPr id="558223" name="Line 143"/>
              <p:cNvSpPr>
                <a:spLocks noChangeShapeType="1"/>
              </p:cNvSpPr>
              <p:nvPr/>
            </p:nvSpPr>
            <p:spPr bwMode="auto">
              <a:xfrm rot="1180294" flipV="1">
                <a:off x="3648" y="1632"/>
                <a:ext cx="288" cy="96"/>
              </a:xfrm>
              <a:prstGeom prst="line">
                <a:avLst/>
              </a:prstGeom>
              <a:noFill/>
              <a:ln w="222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grpSp>
            <p:nvGrpSpPr>
              <p:cNvPr id="558632" name="Group 144"/>
              <p:cNvGrpSpPr>
                <a:grpSpLocks/>
              </p:cNvGrpSpPr>
              <p:nvPr/>
            </p:nvGrpSpPr>
            <p:grpSpPr bwMode="auto">
              <a:xfrm>
                <a:off x="3408" y="2784"/>
                <a:ext cx="192" cy="144"/>
                <a:chOff x="768" y="3072"/>
                <a:chExt cx="192" cy="144"/>
              </a:xfrm>
            </p:grpSpPr>
            <p:sp>
              <p:nvSpPr>
                <p:cNvPr id="558225" name="AutoShape 145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8226" name="AutoShape 146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8227" name="AutoShape 147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558636" name="Group 148"/>
              <p:cNvGrpSpPr>
                <a:grpSpLocks/>
              </p:cNvGrpSpPr>
              <p:nvPr/>
            </p:nvGrpSpPr>
            <p:grpSpPr bwMode="auto">
              <a:xfrm>
                <a:off x="3552" y="2256"/>
                <a:ext cx="528" cy="480"/>
                <a:chOff x="576" y="2880"/>
                <a:chExt cx="528" cy="480"/>
              </a:xfrm>
            </p:grpSpPr>
            <p:grpSp>
              <p:nvGrpSpPr>
                <p:cNvPr id="558637" name="Group 149"/>
                <p:cNvGrpSpPr>
                  <a:grpSpLocks/>
                </p:cNvGrpSpPr>
                <p:nvPr/>
              </p:nvGrpSpPr>
              <p:grpSpPr bwMode="auto">
                <a:xfrm>
                  <a:off x="576" y="2880"/>
                  <a:ext cx="192" cy="144"/>
                  <a:chOff x="768" y="3072"/>
                  <a:chExt cx="192" cy="144"/>
                </a:xfrm>
              </p:grpSpPr>
              <p:sp>
                <p:nvSpPr>
                  <p:cNvPr id="558230" name="AutoShape 150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31" name="AutoShape 15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32" name="AutoShape 152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641" name="Group 153"/>
                <p:cNvGrpSpPr>
                  <a:grpSpLocks/>
                </p:cNvGrpSpPr>
                <p:nvPr/>
              </p:nvGrpSpPr>
              <p:grpSpPr bwMode="auto">
                <a:xfrm rot="-8330457">
                  <a:off x="720" y="2928"/>
                  <a:ext cx="192" cy="144"/>
                  <a:chOff x="768" y="3072"/>
                  <a:chExt cx="192" cy="144"/>
                </a:xfrm>
              </p:grpSpPr>
              <p:sp>
                <p:nvSpPr>
                  <p:cNvPr id="558234" name="AutoShape 154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35" name="AutoShape 15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36" name="AutoShape 156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645" name="Group 157"/>
                <p:cNvGrpSpPr>
                  <a:grpSpLocks/>
                </p:cNvGrpSpPr>
                <p:nvPr/>
              </p:nvGrpSpPr>
              <p:grpSpPr bwMode="auto">
                <a:xfrm>
                  <a:off x="672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8238" name="AutoShape 158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39" name="AutoShape 15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40" name="AutoShape 160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649" name="Group 161"/>
                <p:cNvGrpSpPr>
                  <a:grpSpLocks/>
                </p:cNvGrpSpPr>
                <p:nvPr/>
              </p:nvGrpSpPr>
              <p:grpSpPr bwMode="auto">
                <a:xfrm>
                  <a:off x="816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8242" name="AutoShape 162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43" name="AutoShape 16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44" name="AutoShape 164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653" name="Group 165"/>
                <p:cNvGrpSpPr>
                  <a:grpSpLocks/>
                </p:cNvGrpSpPr>
                <p:nvPr/>
              </p:nvGrpSpPr>
              <p:grpSpPr bwMode="auto">
                <a:xfrm rot="-8330457">
                  <a:off x="768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8246" name="AutoShape 16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47" name="AutoShape 16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48" name="AutoShape 168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657" name="Group 169"/>
                <p:cNvGrpSpPr>
                  <a:grpSpLocks/>
                </p:cNvGrpSpPr>
                <p:nvPr/>
              </p:nvGrpSpPr>
              <p:grpSpPr bwMode="auto">
                <a:xfrm>
                  <a:off x="912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8250" name="AutoShape 170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51" name="AutoShape 17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52" name="AutoShape 172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661" name="Group 173"/>
                <p:cNvGrpSpPr>
                  <a:grpSpLocks/>
                </p:cNvGrpSpPr>
                <p:nvPr/>
              </p:nvGrpSpPr>
              <p:grpSpPr bwMode="auto">
                <a:xfrm>
                  <a:off x="864" y="3216"/>
                  <a:ext cx="192" cy="144"/>
                  <a:chOff x="768" y="3072"/>
                  <a:chExt cx="192" cy="144"/>
                </a:xfrm>
              </p:grpSpPr>
              <p:sp>
                <p:nvSpPr>
                  <p:cNvPr id="558254" name="AutoShape 174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55" name="AutoShape 17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56" name="AutoShape 176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8665" name="Group 177"/>
              <p:cNvGrpSpPr>
                <a:grpSpLocks/>
              </p:cNvGrpSpPr>
              <p:nvPr/>
            </p:nvGrpSpPr>
            <p:grpSpPr bwMode="auto">
              <a:xfrm>
                <a:off x="3552" y="2304"/>
                <a:ext cx="192" cy="144"/>
                <a:chOff x="768" y="3072"/>
                <a:chExt cx="192" cy="144"/>
              </a:xfrm>
            </p:grpSpPr>
            <p:sp>
              <p:nvSpPr>
                <p:cNvPr id="558258" name="AutoShape 178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8259" name="AutoShape 179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8260" name="AutoShape 180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558666" name="Group 181"/>
              <p:cNvGrpSpPr>
                <a:grpSpLocks/>
              </p:cNvGrpSpPr>
              <p:nvPr/>
            </p:nvGrpSpPr>
            <p:grpSpPr bwMode="auto">
              <a:xfrm>
                <a:off x="4800" y="1728"/>
                <a:ext cx="192" cy="144"/>
                <a:chOff x="768" y="3072"/>
                <a:chExt cx="192" cy="144"/>
              </a:xfrm>
            </p:grpSpPr>
            <p:sp>
              <p:nvSpPr>
                <p:cNvPr id="558262" name="AutoShape 182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8263" name="AutoShape 183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8264" name="AutoShape 184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558670" name="Group 185"/>
              <p:cNvGrpSpPr>
                <a:grpSpLocks/>
              </p:cNvGrpSpPr>
              <p:nvPr/>
            </p:nvGrpSpPr>
            <p:grpSpPr bwMode="auto">
              <a:xfrm rot="-5665660">
                <a:off x="4632" y="2184"/>
                <a:ext cx="528" cy="480"/>
                <a:chOff x="1296" y="2928"/>
                <a:chExt cx="528" cy="480"/>
              </a:xfrm>
            </p:grpSpPr>
            <p:grpSp>
              <p:nvGrpSpPr>
                <p:cNvPr id="558674" name="Group 186"/>
                <p:cNvGrpSpPr>
                  <a:grpSpLocks/>
                </p:cNvGrpSpPr>
                <p:nvPr/>
              </p:nvGrpSpPr>
              <p:grpSpPr bwMode="auto">
                <a:xfrm>
                  <a:off x="1296" y="2928"/>
                  <a:ext cx="192" cy="144"/>
                  <a:chOff x="768" y="3072"/>
                  <a:chExt cx="192" cy="144"/>
                </a:xfrm>
              </p:grpSpPr>
              <p:sp>
                <p:nvSpPr>
                  <p:cNvPr id="558267" name="AutoShape 18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68" name="AutoShape 18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69" name="AutoShape 189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678" name="Group 190"/>
                <p:cNvGrpSpPr>
                  <a:grpSpLocks/>
                </p:cNvGrpSpPr>
                <p:nvPr/>
              </p:nvGrpSpPr>
              <p:grpSpPr bwMode="auto">
                <a:xfrm rot="-8330457">
                  <a:off x="1440" y="2976"/>
                  <a:ext cx="192" cy="144"/>
                  <a:chOff x="768" y="3072"/>
                  <a:chExt cx="192" cy="144"/>
                </a:xfrm>
              </p:grpSpPr>
              <p:sp>
                <p:nvSpPr>
                  <p:cNvPr id="558271" name="AutoShape 191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72" name="AutoShape 19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73" name="AutoShape 193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682" name="Group 194"/>
                <p:cNvGrpSpPr>
                  <a:grpSpLocks/>
                </p:cNvGrpSpPr>
                <p:nvPr/>
              </p:nvGrpSpPr>
              <p:grpSpPr bwMode="auto">
                <a:xfrm>
                  <a:off x="1392" y="3072"/>
                  <a:ext cx="192" cy="144"/>
                  <a:chOff x="768" y="3072"/>
                  <a:chExt cx="192" cy="144"/>
                </a:xfrm>
              </p:grpSpPr>
              <p:sp>
                <p:nvSpPr>
                  <p:cNvPr id="558275" name="AutoShape 195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76" name="AutoShape 196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77" name="AutoShape 197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686" name="Group 198"/>
                <p:cNvGrpSpPr>
                  <a:grpSpLocks/>
                </p:cNvGrpSpPr>
                <p:nvPr/>
              </p:nvGrpSpPr>
              <p:grpSpPr bwMode="auto">
                <a:xfrm>
                  <a:off x="1536" y="3072"/>
                  <a:ext cx="192" cy="144"/>
                  <a:chOff x="768" y="3072"/>
                  <a:chExt cx="192" cy="144"/>
                </a:xfrm>
              </p:grpSpPr>
              <p:sp>
                <p:nvSpPr>
                  <p:cNvPr id="558279" name="AutoShape 19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80" name="AutoShape 200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81" name="AutoShape 201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690" name="Group 202"/>
                <p:cNvGrpSpPr>
                  <a:grpSpLocks/>
                </p:cNvGrpSpPr>
                <p:nvPr/>
              </p:nvGrpSpPr>
              <p:grpSpPr bwMode="auto">
                <a:xfrm rot="-8330457">
                  <a:off x="1488" y="3168"/>
                  <a:ext cx="192" cy="144"/>
                  <a:chOff x="768" y="3072"/>
                  <a:chExt cx="192" cy="144"/>
                </a:xfrm>
              </p:grpSpPr>
              <p:sp>
                <p:nvSpPr>
                  <p:cNvPr id="558283" name="AutoShape 203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84" name="AutoShape 204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85" name="AutoShape 205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694" name="Group 206"/>
                <p:cNvGrpSpPr>
                  <a:grpSpLocks/>
                </p:cNvGrpSpPr>
                <p:nvPr/>
              </p:nvGrpSpPr>
              <p:grpSpPr bwMode="auto">
                <a:xfrm>
                  <a:off x="1632" y="3168"/>
                  <a:ext cx="192" cy="144"/>
                  <a:chOff x="768" y="3072"/>
                  <a:chExt cx="192" cy="144"/>
                </a:xfrm>
              </p:grpSpPr>
              <p:sp>
                <p:nvSpPr>
                  <p:cNvPr id="558287" name="AutoShape 20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88" name="AutoShape 20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89" name="AutoShape 209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695" name="Group 210"/>
                <p:cNvGrpSpPr>
                  <a:grpSpLocks/>
                </p:cNvGrpSpPr>
                <p:nvPr/>
              </p:nvGrpSpPr>
              <p:grpSpPr bwMode="auto">
                <a:xfrm>
                  <a:off x="1584" y="3264"/>
                  <a:ext cx="192" cy="144"/>
                  <a:chOff x="768" y="3072"/>
                  <a:chExt cx="192" cy="144"/>
                </a:xfrm>
              </p:grpSpPr>
              <p:sp>
                <p:nvSpPr>
                  <p:cNvPr id="558291" name="AutoShape 211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92" name="AutoShape 21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293" name="AutoShape 213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8699" name="Group 214"/>
              <p:cNvGrpSpPr>
                <a:grpSpLocks/>
              </p:cNvGrpSpPr>
              <p:nvPr/>
            </p:nvGrpSpPr>
            <p:grpSpPr bwMode="auto">
              <a:xfrm>
                <a:off x="3504" y="2880"/>
                <a:ext cx="192" cy="144"/>
                <a:chOff x="768" y="3072"/>
                <a:chExt cx="192" cy="144"/>
              </a:xfrm>
            </p:grpSpPr>
            <p:sp>
              <p:nvSpPr>
                <p:cNvPr id="558295" name="AutoShape 215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8296" name="AutoShape 216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8297" name="AutoShape 217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558703" name="Group 218"/>
              <p:cNvGrpSpPr>
                <a:grpSpLocks/>
              </p:cNvGrpSpPr>
              <p:nvPr/>
            </p:nvGrpSpPr>
            <p:grpSpPr bwMode="auto">
              <a:xfrm rot="937368">
                <a:off x="4464" y="1728"/>
                <a:ext cx="457" cy="505"/>
                <a:chOff x="1021" y="3059"/>
                <a:chExt cx="457" cy="505"/>
              </a:xfrm>
            </p:grpSpPr>
            <p:grpSp>
              <p:nvGrpSpPr>
                <p:cNvPr id="558707" name="Group 219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558300" name="AutoShape 220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01" name="AutoShape 22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02" name="AutoShape 222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711" name="Group 223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558304" name="AutoShape 224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05" name="AutoShape 22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06" name="AutoShape 226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715" name="Group 227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558308" name="AutoShape 228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09" name="AutoShape 22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10" name="AutoShape 230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719" name="Group 231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558312" name="AutoShape 232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13" name="AutoShape 23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14" name="AutoShape 234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sp>
            <p:nvSpPr>
              <p:cNvPr id="558315" name="Text Box 235"/>
              <p:cNvSpPr txBox="1">
                <a:spLocks noChangeArrowheads="1"/>
              </p:cNvSpPr>
              <p:nvPr/>
            </p:nvSpPr>
            <p:spPr bwMode="auto">
              <a:xfrm>
                <a:off x="4225" y="2782"/>
                <a:ext cx="431" cy="4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2400" b="1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sym typeface="Symbol" pitchFamily="18" charset="2"/>
                  </a:rPr>
                  <a:t></a:t>
                </a:r>
                <a:r>
                  <a:rPr lang="en-US" sz="2400" b="1" baseline="-25000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sym typeface="Symbol" pitchFamily="18" charset="2"/>
                  </a:rPr>
                  <a:t>1</a:t>
                </a:r>
                <a:endParaRPr lang="en-US" sz="2400" b="1" baseline="-25000">
                  <a:solidFill>
                    <a:schemeClr val="accent1">
                      <a:lumMod val="75000"/>
                    </a:schemeClr>
                  </a:solidFill>
                  <a:latin typeface="Times New Roman" pitchFamily="18" charset="0"/>
                </a:endParaRPr>
              </a:p>
            </p:txBody>
          </p:sp>
          <p:grpSp>
            <p:nvGrpSpPr>
              <p:cNvPr id="558727" name="Group 236"/>
              <p:cNvGrpSpPr>
                <a:grpSpLocks/>
              </p:cNvGrpSpPr>
              <p:nvPr/>
            </p:nvGrpSpPr>
            <p:grpSpPr bwMode="auto">
              <a:xfrm rot="4359055">
                <a:off x="4056" y="1752"/>
                <a:ext cx="457" cy="505"/>
                <a:chOff x="1021" y="3059"/>
                <a:chExt cx="457" cy="505"/>
              </a:xfrm>
            </p:grpSpPr>
            <p:grpSp>
              <p:nvGrpSpPr>
                <p:cNvPr id="558729" name="Group 237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558318" name="AutoShape 238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19" name="AutoShape 23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20" name="AutoShape 240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730" name="Group 241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558322" name="AutoShape 242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23" name="AutoShape 24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24" name="AutoShape 244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731" name="Group 245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558326" name="AutoShape 24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27" name="AutoShape 24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28" name="AutoShape 248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732" name="Group 249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558330" name="AutoShape 250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31" name="AutoShape 25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32" name="AutoShape 252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sp>
            <p:nvSpPr>
              <p:cNvPr id="558333" name="Oval 253"/>
              <p:cNvSpPr>
                <a:spLocks noChangeArrowheads="1"/>
              </p:cNvSpPr>
              <p:nvPr/>
            </p:nvSpPr>
            <p:spPr bwMode="auto">
              <a:xfrm>
                <a:off x="4080" y="1344"/>
                <a:ext cx="768" cy="672"/>
              </a:xfrm>
              <a:prstGeom prst="ellipse">
                <a:avLst/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8334" name="Text Box 254"/>
              <p:cNvSpPr txBox="1">
                <a:spLocks noChangeArrowheads="1"/>
              </p:cNvSpPr>
              <p:nvPr/>
            </p:nvSpPr>
            <p:spPr bwMode="auto">
              <a:xfrm>
                <a:off x="4032" y="1584"/>
                <a:ext cx="913" cy="45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Ag-Cu Alloy</a:t>
                </a:r>
              </a:p>
            </p:txBody>
          </p:sp>
          <p:grpSp>
            <p:nvGrpSpPr>
              <p:cNvPr id="558733" name="Group 255"/>
              <p:cNvGrpSpPr>
                <a:grpSpLocks/>
              </p:cNvGrpSpPr>
              <p:nvPr/>
            </p:nvGrpSpPr>
            <p:grpSpPr bwMode="auto">
              <a:xfrm>
                <a:off x="3984" y="1776"/>
                <a:ext cx="192" cy="144"/>
                <a:chOff x="768" y="3072"/>
                <a:chExt cx="192" cy="144"/>
              </a:xfrm>
            </p:grpSpPr>
            <p:sp>
              <p:nvSpPr>
                <p:cNvPr id="558336" name="AutoShape 256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8337" name="AutoShape 257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8338" name="AutoShape 258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333333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558734" name="Group 259"/>
              <p:cNvGrpSpPr>
                <a:grpSpLocks/>
              </p:cNvGrpSpPr>
              <p:nvPr/>
            </p:nvGrpSpPr>
            <p:grpSpPr bwMode="auto">
              <a:xfrm rot="10379485">
                <a:off x="3936" y="1296"/>
                <a:ext cx="457" cy="505"/>
                <a:chOff x="1021" y="3059"/>
                <a:chExt cx="457" cy="505"/>
              </a:xfrm>
            </p:grpSpPr>
            <p:grpSp>
              <p:nvGrpSpPr>
                <p:cNvPr id="558735" name="Group 260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558341" name="AutoShape 261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42" name="AutoShape 26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43" name="AutoShape 263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736" name="Group 264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558345" name="AutoShape 265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46" name="AutoShape 266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47" name="AutoShape 267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737" name="Group 268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558349" name="AutoShape 26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50" name="AutoShape 270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51" name="AutoShape 271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738" name="Group 272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558353" name="AutoShape 273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54" name="AutoShape 274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55" name="AutoShape 275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8739" name="Group 276"/>
              <p:cNvGrpSpPr>
                <a:grpSpLocks/>
              </p:cNvGrpSpPr>
              <p:nvPr/>
            </p:nvGrpSpPr>
            <p:grpSpPr bwMode="auto">
              <a:xfrm rot="17094657">
                <a:off x="4584" y="1320"/>
                <a:ext cx="457" cy="505"/>
                <a:chOff x="1021" y="3059"/>
                <a:chExt cx="457" cy="505"/>
              </a:xfrm>
            </p:grpSpPr>
            <p:grpSp>
              <p:nvGrpSpPr>
                <p:cNvPr id="558740" name="Group 277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558358" name="AutoShape 278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59" name="AutoShape 27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60" name="AutoShape 280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741" name="Group 281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558362" name="AutoShape 282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63" name="AutoShape 28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64" name="AutoShape 284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742" name="Group 285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558366" name="AutoShape 28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67" name="AutoShape 28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68" name="AutoShape 288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743" name="Group 289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558370" name="AutoShape 290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71" name="AutoShape 29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72" name="AutoShape 292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8744" name="Group 293"/>
              <p:cNvGrpSpPr>
                <a:grpSpLocks/>
              </p:cNvGrpSpPr>
              <p:nvPr/>
            </p:nvGrpSpPr>
            <p:grpSpPr bwMode="auto">
              <a:xfrm rot="13270334">
                <a:off x="4224" y="1104"/>
                <a:ext cx="457" cy="505"/>
                <a:chOff x="1021" y="3059"/>
                <a:chExt cx="457" cy="505"/>
              </a:xfrm>
            </p:grpSpPr>
            <p:grpSp>
              <p:nvGrpSpPr>
                <p:cNvPr id="558745" name="Group 294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558375" name="AutoShape 295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76" name="AutoShape 296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77" name="AutoShape 297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746" name="Group 298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558379" name="AutoShape 29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80" name="AutoShape 300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81" name="AutoShape 301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747" name="Group 302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558383" name="AutoShape 303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84" name="AutoShape 304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85" name="AutoShape 305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748" name="Group 306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558387" name="AutoShape 30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88" name="AutoShape 30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389" name="AutoShape 309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sp>
            <p:nvSpPr>
              <p:cNvPr id="558390" name="Text Box 310"/>
              <p:cNvSpPr txBox="1">
                <a:spLocks noChangeArrowheads="1"/>
              </p:cNvSpPr>
              <p:nvPr/>
            </p:nvSpPr>
            <p:spPr bwMode="auto">
              <a:xfrm>
                <a:off x="3360" y="1488"/>
                <a:ext cx="432" cy="3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sym typeface="Symbol" pitchFamily="18" charset="2"/>
                  </a:rPr>
                  <a:t></a:t>
                </a:r>
                <a:endParaRPr lang="en-US" sz="2000" b="1">
                  <a:solidFill>
                    <a:schemeClr val="accent1">
                      <a:lumMod val="75000"/>
                    </a:schemeClr>
                  </a:solidFill>
                  <a:latin typeface="Times New Roman" pitchFamily="18" charset="0"/>
                </a:endParaRPr>
              </a:p>
            </p:txBody>
          </p:sp>
          <p:grpSp>
            <p:nvGrpSpPr>
              <p:cNvPr id="558749" name="Group 311"/>
              <p:cNvGrpSpPr>
                <a:grpSpLocks/>
              </p:cNvGrpSpPr>
              <p:nvPr/>
            </p:nvGrpSpPr>
            <p:grpSpPr bwMode="auto">
              <a:xfrm>
                <a:off x="3504" y="2352"/>
                <a:ext cx="192" cy="144"/>
                <a:chOff x="768" y="3072"/>
                <a:chExt cx="192" cy="144"/>
              </a:xfrm>
            </p:grpSpPr>
            <p:sp>
              <p:nvSpPr>
                <p:cNvPr id="558392" name="AutoShape 312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8393" name="AutoShape 313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8394" name="AutoShape 314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558750" name="Group 315"/>
              <p:cNvGrpSpPr>
                <a:grpSpLocks/>
              </p:cNvGrpSpPr>
              <p:nvPr/>
            </p:nvGrpSpPr>
            <p:grpSpPr bwMode="auto">
              <a:xfrm>
                <a:off x="4800" y="1920"/>
                <a:ext cx="192" cy="144"/>
                <a:chOff x="768" y="3072"/>
                <a:chExt cx="192" cy="144"/>
              </a:xfrm>
            </p:grpSpPr>
            <p:sp>
              <p:nvSpPr>
                <p:cNvPr id="558396" name="AutoShape 316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8397" name="AutoShape 317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8398" name="AutoShape 318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558751" name="Group 319"/>
              <p:cNvGrpSpPr>
                <a:grpSpLocks/>
              </p:cNvGrpSpPr>
              <p:nvPr/>
            </p:nvGrpSpPr>
            <p:grpSpPr bwMode="auto">
              <a:xfrm rot="-5665660">
                <a:off x="4584" y="2232"/>
                <a:ext cx="528" cy="480"/>
                <a:chOff x="1296" y="2928"/>
                <a:chExt cx="528" cy="480"/>
              </a:xfrm>
            </p:grpSpPr>
            <p:grpSp>
              <p:nvGrpSpPr>
                <p:cNvPr id="558080" name="Group 320"/>
                <p:cNvGrpSpPr>
                  <a:grpSpLocks/>
                </p:cNvGrpSpPr>
                <p:nvPr/>
              </p:nvGrpSpPr>
              <p:grpSpPr bwMode="auto">
                <a:xfrm>
                  <a:off x="1296" y="2928"/>
                  <a:ext cx="192" cy="144"/>
                  <a:chOff x="768" y="3072"/>
                  <a:chExt cx="192" cy="144"/>
                </a:xfrm>
              </p:grpSpPr>
              <p:sp>
                <p:nvSpPr>
                  <p:cNvPr id="558401" name="AutoShape 321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02" name="AutoShape 32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03" name="AutoShape 323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081" name="Group 324"/>
                <p:cNvGrpSpPr>
                  <a:grpSpLocks/>
                </p:cNvGrpSpPr>
                <p:nvPr/>
              </p:nvGrpSpPr>
              <p:grpSpPr bwMode="auto">
                <a:xfrm rot="-8330457">
                  <a:off x="1440" y="2976"/>
                  <a:ext cx="192" cy="144"/>
                  <a:chOff x="768" y="3072"/>
                  <a:chExt cx="192" cy="144"/>
                </a:xfrm>
              </p:grpSpPr>
              <p:sp>
                <p:nvSpPr>
                  <p:cNvPr id="558405" name="AutoShape 325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06" name="AutoShape 326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07" name="AutoShape 327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082" name="Group 328"/>
                <p:cNvGrpSpPr>
                  <a:grpSpLocks/>
                </p:cNvGrpSpPr>
                <p:nvPr/>
              </p:nvGrpSpPr>
              <p:grpSpPr bwMode="auto">
                <a:xfrm>
                  <a:off x="1392" y="3072"/>
                  <a:ext cx="192" cy="144"/>
                  <a:chOff x="768" y="3072"/>
                  <a:chExt cx="192" cy="144"/>
                </a:xfrm>
              </p:grpSpPr>
              <p:sp>
                <p:nvSpPr>
                  <p:cNvPr id="558409" name="AutoShape 32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10" name="AutoShape 330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11" name="AutoShape 331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083" name="Group 332"/>
                <p:cNvGrpSpPr>
                  <a:grpSpLocks/>
                </p:cNvGrpSpPr>
                <p:nvPr/>
              </p:nvGrpSpPr>
              <p:grpSpPr bwMode="auto">
                <a:xfrm>
                  <a:off x="1536" y="3072"/>
                  <a:ext cx="192" cy="144"/>
                  <a:chOff x="768" y="3072"/>
                  <a:chExt cx="192" cy="144"/>
                </a:xfrm>
              </p:grpSpPr>
              <p:sp>
                <p:nvSpPr>
                  <p:cNvPr id="558413" name="AutoShape 333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14" name="AutoShape 334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15" name="AutoShape 335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089" name="Group 336"/>
                <p:cNvGrpSpPr>
                  <a:grpSpLocks/>
                </p:cNvGrpSpPr>
                <p:nvPr/>
              </p:nvGrpSpPr>
              <p:grpSpPr bwMode="auto">
                <a:xfrm rot="-8330457">
                  <a:off x="1488" y="3168"/>
                  <a:ext cx="192" cy="144"/>
                  <a:chOff x="768" y="3072"/>
                  <a:chExt cx="192" cy="144"/>
                </a:xfrm>
              </p:grpSpPr>
              <p:sp>
                <p:nvSpPr>
                  <p:cNvPr id="558417" name="AutoShape 33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18" name="AutoShape 33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19" name="AutoShape 339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090" name="Group 340"/>
                <p:cNvGrpSpPr>
                  <a:grpSpLocks/>
                </p:cNvGrpSpPr>
                <p:nvPr/>
              </p:nvGrpSpPr>
              <p:grpSpPr bwMode="auto">
                <a:xfrm>
                  <a:off x="1632" y="3168"/>
                  <a:ext cx="192" cy="144"/>
                  <a:chOff x="768" y="3072"/>
                  <a:chExt cx="192" cy="144"/>
                </a:xfrm>
              </p:grpSpPr>
              <p:sp>
                <p:nvSpPr>
                  <p:cNvPr id="558421" name="AutoShape 341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22" name="AutoShape 34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23" name="AutoShape 343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115" name="Group 344"/>
                <p:cNvGrpSpPr>
                  <a:grpSpLocks/>
                </p:cNvGrpSpPr>
                <p:nvPr/>
              </p:nvGrpSpPr>
              <p:grpSpPr bwMode="auto">
                <a:xfrm>
                  <a:off x="1584" y="3264"/>
                  <a:ext cx="192" cy="144"/>
                  <a:chOff x="768" y="3072"/>
                  <a:chExt cx="192" cy="144"/>
                </a:xfrm>
              </p:grpSpPr>
              <p:sp>
                <p:nvSpPr>
                  <p:cNvPr id="558425" name="AutoShape 345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26" name="AutoShape 346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27" name="AutoShape 347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8121" name="Group 348"/>
              <p:cNvGrpSpPr>
                <a:grpSpLocks/>
              </p:cNvGrpSpPr>
              <p:nvPr/>
            </p:nvGrpSpPr>
            <p:grpSpPr bwMode="auto">
              <a:xfrm rot="2113300">
                <a:off x="4416" y="1920"/>
                <a:ext cx="457" cy="505"/>
                <a:chOff x="1021" y="3059"/>
                <a:chExt cx="457" cy="505"/>
              </a:xfrm>
            </p:grpSpPr>
            <p:grpSp>
              <p:nvGrpSpPr>
                <p:cNvPr id="558125" name="Group 349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558430" name="AutoShape 350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31" name="AutoShape 35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32" name="AutoShape 352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126" name="Group 353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558434" name="AutoShape 354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35" name="AutoShape 35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36" name="AutoShape 356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130" name="Group 357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558438" name="AutoShape 358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39" name="AutoShape 35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40" name="AutoShape 360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134" name="Group 361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558442" name="AutoShape 362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43" name="AutoShape 36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44" name="AutoShape 364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8138" name="Group 365"/>
              <p:cNvGrpSpPr>
                <a:grpSpLocks/>
              </p:cNvGrpSpPr>
              <p:nvPr/>
            </p:nvGrpSpPr>
            <p:grpSpPr bwMode="auto">
              <a:xfrm rot="3207860">
                <a:off x="3816" y="1848"/>
                <a:ext cx="457" cy="505"/>
                <a:chOff x="1021" y="3059"/>
                <a:chExt cx="457" cy="505"/>
              </a:xfrm>
            </p:grpSpPr>
            <p:grpSp>
              <p:nvGrpSpPr>
                <p:cNvPr id="558142" name="Group 366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558447" name="AutoShape 36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48" name="AutoShape 36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49" name="AutoShape 369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143" name="Group 370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558451" name="AutoShape 371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52" name="AutoShape 37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53" name="AutoShape 373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147" name="Group 374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558455" name="AutoShape 375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56" name="AutoShape 376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57" name="AutoShape 377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151" name="Group 378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558459" name="AutoShape 37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60" name="AutoShape 380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61" name="AutoShape 381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8155" name="Group 382"/>
              <p:cNvGrpSpPr>
                <a:grpSpLocks/>
              </p:cNvGrpSpPr>
              <p:nvPr/>
            </p:nvGrpSpPr>
            <p:grpSpPr bwMode="auto">
              <a:xfrm>
                <a:off x="3744" y="2112"/>
                <a:ext cx="528" cy="480"/>
                <a:chOff x="576" y="2880"/>
                <a:chExt cx="528" cy="480"/>
              </a:xfrm>
            </p:grpSpPr>
            <p:grpSp>
              <p:nvGrpSpPr>
                <p:cNvPr id="558161" name="Group 383"/>
                <p:cNvGrpSpPr>
                  <a:grpSpLocks/>
                </p:cNvGrpSpPr>
                <p:nvPr/>
              </p:nvGrpSpPr>
              <p:grpSpPr bwMode="auto">
                <a:xfrm>
                  <a:off x="576" y="2880"/>
                  <a:ext cx="192" cy="144"/>
                  <a:chOff x="768" y="3072"/>
                  <a:chExt cx="192" cy="144"/>
                </a:xfrm>
              </p:grpSpPr>
              <p:sp>
                <p:nvSpPr>
                  <p:cNvPr id="558464" name="AutoShape 384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65" name="AutoShape 38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66" name="AutoShape 386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165" name="Group 387"/>
                <p:cNvGrpSpPr>
                  <a:grpSpLocks/>
                </p:cNvGrpSpPr>
                <p:nvPr/>
              </p:nvGrpSpPr>
              <p:grpSpPr bwMode="auto">
                <a:xfrm rot="-8330457">
                  <a:off x="720" y="2928"/>
                  <a:ext cx="192" cy="144"/>
                  <a:chOff x="768" y="3072"/>
                  <a:chExt cx="192" cy="144"/>
                </a:xfrm>
              </p:grpSpPr>
              <p:sp>
                <p:nvSpPr>
                  <p:cNvPr id="558468" name="AutoShape 388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69" name="AutoShape 38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70" name="AutoShape 390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166" name="Group 391"/>
                <p:cNvGrpSpPr>
                  <a:grpSpLocks/>
                </p:cNvGrpSpPr>
                <p:nvPr/>
              </p:nvGrpSpPr>
              <p:grpSpPr bwMode="auto">
                <a:xfrm>
                  <a:off x="672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8472" name="AutoShape 392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73" name="AutoShape 39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74" name="AutoShape 394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170" name="Group 395"/>
                <p:cNvGrpSpPr>
                  <a:grpSpLocks/>
                </p:cNvGrpSpPr>
                <p:nvPr/>
              </p:nvGrpSpPr>
              <p:grpSpPr bwMode="auto">
                <a:xfrm>
                  <a:off x="816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8476" name="AutoShape 39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77" name="AutoShape 39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78" name="AutoShape 398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174" name="Group 399"/>
                <p:cNvGrpSpPr>
                  <a:grpSpLocks/>
                </p:cNvGrpSpPr>
                <p:nvPr/>
              </p:nvGrpSpPr>
              <p:grpSpPr bwMode="auto">
                <a:xfrm rot="-8330457">
                  <a:off x="768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8480" name="AutoShape 400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81" name="AutoShape 40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82" name="AutoShape 402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178" name="Group 403"/>
                <p:cNvGrpSpPr>
                  <a:grpSpLocks/>
                </p:cNvGrpSpPr>
                <p:nvPr/>
              </p:nvGrpSpPr>
              <p:grpSpPr bwMode="auto">
                <a:xfrm>
                  <a:off x="912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8484" name="AutoShape 404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85" name="AutoShape 40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86" name="AutoShape 406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182" name="Group 407"/>
                <p:cNvGrpSpPr>
                  <a:grpSpLocks/>
                </p:cNvGrpSpPr>
                <p:nvPr/>
              </p:nvGrpSpPr>
              <p:grpSpPr bwMode="auto">
                <a:xfrm>
                  <a:off x="864" y="3216"/>
                  <a:ext cx="192" cy="144"/>
                  <a:chOff x="768" y="3072"/>
                  <a:chExt cx="192" cy="144"/>
                </a:xfrm>
              </p:grpSpPr>
              <p:sp>
                <p:nvSpPr>
                  <p:cNvPr id="558488" name="AutoShape 408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89" name="AutoShape 40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90" name="AutoShape 410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8183" name="Group 411"/>
              <p:cNvGrpSpPr>
                <a:grpSpLocks/>
              </p:cNvGrpSpPr>
              <p:nvPr/>
            </p:nvGrpSpPr>
            <p:grpSpPr bwMode="auto">
              <a:xfrm>
                <a:off x="4080" y="2112"/>
                <a:ext cx="528" cy="432"/>
                <a:chOff x="576" y="2880"/>
                <a:chExt cx="528" cy="480"/>
              </a:xfrm>
            </p:grpSpPr>
            <p:grpSp>
              <p:nvGrpSpPr>
                <p:cNvPr id="558187" name="Group 412"/>
                <p:cNvGrpSpPr>
                  <a:grpSpLocks/>
                </p:cNvGrpSpPr>
                <p:nvPr/>
              </p:nvGrpSpPr>
              <p:grpSpPr bwMode="auto">
                <a:xfrm>
                  <a:off x="576" y="2880"/>
                  <a:ext cx="192" cy="144"/>
                  <a:chOff x="768" y="3072"/>
                  <a:chExt cx="192" cy="144"/>
                </a:xfrm>
              </p:grpSpPr>
              <p:sp>
                <p:nvSpPr>
                  <p:cNvPr id="558493" name="AutoShape 413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94" name="AutoShape 414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95" name="AutoShape 415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191" name="Group 416"/>
                <p:cNvGrpSpPr>
                  <a:grpSpLocks/>
                </p:cNvGrpSpPr>
                <p:nvPr/>
              </p:nvGrpSpPr>
              <p:grpSpPr bwMode="auto">
                <a:xfrm rot="-8330457">
                  <a:off x="720" y="2928"/>
                  <a:ext cx="192" cy="144"/>
                  <a:chOff x="768" y="3072"/>
                  <a:chExt cx="192" cy="144"/>
                </a:xfrm>
              </p:grpSpPr>
              <p:sp>
                <p:nvSpPr>
                  <p:cNvPr id="558497" name="AutoShape 41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98" name="AutoShape 41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499" name="AutoShape 419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195" name="Group 420"/>
                <p:cNvGrpSpPr>
                  <a:grpSpLocks/>
                </p:cNvGrpSpPr>
                <p:nvPr/>
              </p:nvGrpSpPr>
              <p:grpSpPr bwMode="auto">
                <a:xfrm>
                  <a:off x="672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8501" name="AutoShape 421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02" name="AutoShape 42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03" name="AutoShape 423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199" name="Group 424"/>
                <p:cNvGrpSpPr>
                  <a:grpSpLocks/>
                </p:cNvGrpSpPr>
                <p:nvPr/>
              </p:nvGrpSpPr>
              <p:grpSpPr bwMode="auto">
                <a:xfrm>
                  <a:off x="816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8505" name="AutoShape 425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06" name="AutoShape 426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07" name="AutoShape 427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200" name="Group 428"/>
                <p:cNvGrpSpPr>
                  <a:grpSpLocks/>
                </p:cNvGrpSpPr>
                <p:nvPr/>
              </p:nvGrpSpPr>
              <p:grpSpPr bwMode="auto">
                <a:xfrm rot="-8330457">
                  <a:off x="768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8509" name="AutoShape 42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10" name="AutoShape 430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11" name="AutoShape 431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204" name="Group 432"/>
                <p:cNvGrpSpPr>
                  <a:grpSpLocks/>
                </p:cNvGrpSpPr>
                <p:nvPr/>
              </p:nvGrpSpPr>
              <p:grpSpPr bwMode="auto">
                <a:xfrm>
                  <a:off x="912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8513" name="AutoShape 433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14" name="AutoShape 434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15" name="AutoShape 435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208" name="Group 436"/>
                <p:cNvGrpSpPr>
                  <a:grpSpLocks/>
                </p:cNvGrpSpPr>
                <p:nvPr/>
              </p:nvGrpSpPr>
              <p:grpSpPr bwMode="auto">
                <a:xfrm>
                  <a:off x="864" y="3216"/>
                  <a:ext cx="192" cy="144"/>
                  <a:chOff x="768" y="3072"/>
                  <a:chExt cx="192" cy="144"/>
                </a:xfrm>
              </p:grpSpPr>
              <p:sp>
                <p:nvSpPr>
                  <p:cNvPr id="558517" name="AutoShape 43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18" name="AutoShape 43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19" name="AutoShape 439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8212" name="Group 440"/>
              <p:cNvGrpSpPr>
                <a:grpSpLocks/>
              </p:cNvGrpSpPr>
              <p:nvPr/>
            </p:nvGrpSpPr>
            <p:grpSpPr bwMode="auto">
              <a:xfrm rot="-5665660">
                <a:off x="4488" y="2040"/>
                <a:ext cx="528" cy="480"/>
                <a:chOff x="1296" y="2928"/>
                <a:chExt cx="528" cy="480"/>
              </a:xfrm>
            </p:grpSpPr>
            <p:grpSp>
              <p:nvGrpSpPr>
                <p:cNvPr id="558218" name="Group 441"/>
                <p:cNvGrpSpPr>
                  <a:grpSpLocks/>
                </p:cNvGrpSpPr>
                <p:nvPr/>
              </p:nvGrpSpPr>
              <p:grpSpPr bwMode="auto">
                <a:xfrm>
                  <a:off x="1296" y="2928"/>
                  <a:ext cx="192" cy="144"/>
                  <a:chOff x="768" y="3072"/>
                  <a:chExt cx="192" cy="144"/>
                </a:xfrm>
              </p:grpSpPr>
              <p:sp>
                <p:nvSpPr>
                  <p:cNvPr id="558522" name="AutoShape 442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23" name="AutoShape 44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24" name="AutoShape 444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224" name="Group 445"/>
                <p:cNvGrpSpPr>
                  <a:grpSpLocks/>
                </p:cNvGrpSpPr>
                <p:nvPr/>
              </p:nvGrpSpPr>
              <p:grpSpPr bwMode="auto">
                <a:xfrm rot="-8330457">
                  <a:off x="1440" y="2976"/>
                  <a:ext cx="192" cy="144"/>
                  <a:chOff x="768" y="3072"/>
                  <a:chExt cx="192" cy="144"/>
                </a:xfrm>
              </p:grpSpPr>
              <p:sp>
                <p:nvSpPr>
                  <p:cNvPr id="558526" name="AutoShape 44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27" name="AutoShape 44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28" name="AutoShape 448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228" name="Group 449"/>
                <p:cNvGrpSpPr>
                  <a:grpSpLocks/>
                </p:cNvGrpSpPr>
                <p:nvPr/>
              </p:nvGrpSpPr>
              <p:grpSpPr bwMode="auto">
                <a:xfrm>
                  <a:off x="1392" y="3072"/>
                  <a:ext cx="192" cy="144"/>
                  <a:chOff x="768" y="3072"/>
                  <a:chExt cx="192" cy="144"/>
                </a:xfrm>
              </p:grpSpPr>
              <p:sp>
                <p:nvSpPr>
                  <p:cNvPr id="558530" name="AutoShape 450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31" name="AutoShape 45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32" name="AutoShape 452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229" name="Group 453"/>
                <p:cNvGrpSpPr>
                  <a:grpSpLocks/>
                </p:cNvGrpSpPr>
                <p:nvPr/>
              </p:nvGrpSpPr>
              <p:grpSpPr bwMode="auto">
                <a:xfrm>
                  <a:off x="1536" y="3072"/>
                  <a:ext cx="192" cy="144"/>
                  <a:chOff x="768" y="3072"/>
                  <a:chExt cx="192" cy="144"/>
                </a:xfrm>
              </p:grpSpPr>
              <p:sp>
                <p:nvSpPr>
                  <p:cNvPr id="558534" name="AutoShape 454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35" name="AutoShape 45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36" name="AutoShape 456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233" name="Group 457"/>
                <p:cNvGrpSpPr>
                  <a:grpSpLocks/>
                </p:cNvGrpSpPr>
                <p:nvPr/>
              </p:nvGrpSpPr>
              <p:grpSpPr bwMode="auto">
                <a:xfrm rot="-8330457">
                  <a:off x="1488" y="3168"/>
                  <a:ext cx="192" cy="144"/>
                  <a:chOff x="768" y="3072"/>
                  <a:chExt cx="192" cy="144"/>
                </a:xfrm>
              </p:grpSpPr>
              <p:sp>
                <p:nvSpPr>
                  <p:cNvPr id="558538" name="AutoShape 458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39" name="AutoShape 45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40" name="AutoShape 460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237" name="Group 461"/>
                <p:cNvGrpSpPr>
                  <a:grpSpLocks/>
                </p:cNvGrpSpPr>
                <p:nvPr/>
              </p:nvGrpSpPr>
              <p:grpSpPr bwMode="auto">
                <a:xfrm>
                  <a:off x="1632" y="3168"/>
                  <a:ext cx="192" cy="144"/>
                  <a:chOff x="768" y="3072"/>
                  <a:chExt cx="192" cy="144"/>
                </a:xfrm>
              </p:grpSpPr>
              <p:sp>
                <p:nvSpPr>
                  <p:cNvPr id="558542" name="AutoShape 462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43" name="AutoShape 46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44" name="AutoShape 464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241" name="Group 465"/>
                <p:cNvGrpSpPr>
                  <a:grpSpLocks/>
                </p:cNvGrpSpPr>
                <p:nvPr/>
              </p:nvGrpSpPr>
              <p:grpSpPr bwMode="auto">
                <a:xfrm>
                  <a:off x="1584" y="3264"/>
                  <a:ext cx="192" cy="144"/>
                  <a:chOff x="768" y="3072"/>
                  <a:chExt cx="192" cy="144"/>
                </a:xfrm>
              </p:grpSpPr>
              <p:sp>
                <p:nvSpPr>
                  <p:cNvPr id="558546" name="AutoShape 46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47" name="AutoShape 46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48" name="AutoShape 468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8245" name="Group 469"/>
              <p:cNvGrpSpPr>
                <a:grpSpLocks/>
              </p:cNvGrpSpPr>
              <p:nvPr/>
            </p:nvGrpSpPr>
            <p:grpSpPr bwMode="auto">
              <a:xfrm>
                <a:off x="3744" y="1824"/>
                <a:ext cx="528" cy="480"/>
                <a:chOff x="576" y="2880"/>
                <a:chExt cx="528" cy="480"/>
              </a:xfrm>
            </p:grpSpPr>
            <p:grpSp>
              <p:nvGrpSpPr>
                <p:cNvPr id="558249" name="Group 470"/>
                <p:cNvGrpSpPr>
                  <a:grpSpLocks/>
                </p:cNvGrpSpPr>
                <p:nvPr/>
              </p:nvGrpSpPr>
              <p:grpSpPr bwMode="auto">
                <a:xfrm>
                  <a:off x="576" y="2880"/>
                  <a:ext cx="192" cy="144"/>
                  <a:chOff x="768" y="3072"/>
                  <a:chExt cx="192" cy="144"/>
                </a:xfrm>
              </p:grpSpPr>
              <p:sp>
                <p:nvSpPr>
                  <p:cNvPr id="558551" name="AutoShape 471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52" name="AutoShape 47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53" name="AutoShape 473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253" name="Group 474"/>
                <p:cNvGrpSpPr>
                  <a:grpSpLocks/>
                </p:cNvGrpSpPr>
                <p:nvPr/>
              </p:nvGrpSpPr>
              <p:grpSpPr bwMode="auto">
                <a:xfrm rot="-8330457">
                  <a:off x="720" y="2928"/>
                  <a:ext cx="192" cy="144"/>
                  <a:chOff x="768" y="3072"/>
                  <a:chExt cx="192" cy="144"/>
                </a:xfrm>
              </p:grpSpPr>
              <p:sp>
                <p:nvSpPr>
                  <p:cNvPr id="558555" name="AutoShape 475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56" name="AutoShape 476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57" name="AutoShape 477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257" name="Group 478"/>
                <p:cNvGrpSpPr>
                  <a:grpSpLocks/>
                </p:cNvGrpSpPr>
                <p:nvPr/>
              </p:nvGrpSpPr>
              <p:grpSpPr bwMode="auto">
                <a:xfrm>
                  <a:off x="672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8559" name="AutoShape 47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60" name="AutoShape 480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61" name="AutoShape 481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261" name="Group 482"/>
                <p:cNvGrpSpPr>
                  <a:grpSpLocks/>
                </p:cNvGrpSpPr>
                <p:nvPr/>
              </p:nvGrpSpPr>
              <p:grpSpPr bwMode="auto">
                <a:xfrm>
                  <a:off x="816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8563" name="AutoShape 483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64" name="AutoShape 484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65" name="AutoShape 485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265" name="Group 486"/>
                <p:cNvGrpSpPr>
                  <a:grpSpLocks/>
                </p:cNvGrpSpPr>
                <p:nvPr/>
              </p:nvGrpSpPr>
              <p:grpSpPr bwMode="auto">
                <a:xfrm rot="-8330457">
                  <a:off x="768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8567" name="AutoShape 48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68" name="AutoShape 48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69" name="AutoShape 489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266" name="Group 490"/>
                <p:cNvGrpSpPr>
                  <a:grpSpLocks/>
                </p:cNvGrpSpPr>
                <p:nvPr/>
              </p:nvGrpSpPr>
              <p:grpSpPr bwMode="auto">
                <a:xfrm>
                  <a:off x="912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8571" name="AutoShape 491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72" name="AutoShape 49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73" name="AutoShape 493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270" name="Group 494"/>
                <p:cNvGrpSpPr>
                  <a:grpSpLocks/>
                </p:cNvGrpSpPr>
                <p:nvPr/>
              </p:nvGrpSpPr>
              <p:grpSpPr bwMode="auto">
                <a:xfrm>
                  <a:off x="864" y="3216"/>
                  <a:ext cx="192" cy="144"/>
                  <a:chOff x="768" y="3072"/>
                  <a:chExt cx="192" cy="144"/>
                </a:xfrm>
              </p:grpSpPr>
              <p:sp>
                <p:nvSpPr>
                  <p:cNvPr id="558575" name="AutoShape 495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76" name="AutoShape 496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77" name="AutoShape 497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8274" name="Group 498"/>
              <p:cNvGrpSpPr>
                <a:grpSpLocks/>
              </p:cNvGrpSpPr>
              <p:nvPr/>
            </p:nvGrpSpPr>
            <p:grpSpPr bwMode="auto">
              <a:xfrm rot="-4885010">
                <a:off x="4056" y="2184"/>
                <a:ext cx="528" cy="480"/>
                <a:chOff x="1296" y="2928"/>
                <a:chExt cx="528" cy="480"/>
              </a:xfrm>
            </p:grpSpPr>
            <p:grpSp>
              <p:nvGrpSpPr>
                <p:cNvPr id="558278" name="Group 499"/>
                <p:cNvGrpSpPr>
                  <a:grpSpLocks/>
                </p:cNvGrpSpPr>
                <p:nvPr/>
              </p:nvGrpSpPr>
              <p:grpSpPr bwMode="auto">
                <a:xfrm>
                  <a:off x="1296" y="2928"/>
                  <a:ext cx="192" cy="144"/>
                  <a:chOff x="768" y="3072"/>
                  <a:chExt cx="192" cy="144"/>
                </a:xfrm>
              </p:grpSpPr>
              <p:sp>
                <p:nvSpPr>
                  <p:cNvPr id="558580" name="AutoShape 500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81" name="AutoShape 50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82" name="AutoShape 502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282" name="Group 503"/>
                <p:cNvGrpSpPr>
                  <a:grpSpLocks/>
                </p:cNvGrpSpPr>
                <p:nvPr/>
              </p:nvGrpSpPr>
              <p:grpSpPr bwMode="auto">
                <a:xfrm rot="-8330457">
                  <a:off x="1440" y="2976"/>
                  <a:ext cx="192" cy="144"/>
                  <a:chOff x="768" y="3072"/>
                  <a:chExt cx="192" cy="144"/>
                </a:xfrm>
              </p:grpSpPr>
              <p:sp>
                <p:nvSpPr>
                  <p:cNvPr id="558584" name="AutoShape 504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85" name="AutoShape 50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86" name="AutoShape 506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286" name="Group 507"/>
                <p:cNvGrpSpPr>
                  <a:grpSpLocks/>
                </p:cNvGrpSpPr>
                <p:nvPr/>
              </p:nvGrpSpPr>
              <p:grpSpPr bwMode="auto">
                <a:xfrm>
                  <a:off x="1392" y="3072"/>
                  <a:ext cx="192" cy="144"/>
                  <a:chOff x="768" y="3072"/>
                  <a:chExt cx="192" cy="144"/>
                </a:xfrm>
              </p:grpSpPr>
              <p:sp>
                <p:nvSpPr>
                  <p:cNvPr id="558588" name="AutoShape 508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89" name="AutoShape 50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90" name="AutoShape 510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290" name="Group 511"/>
                <p:cNvGrpSpPr>
                  <a:grpSpLocks/>
                </p:cNvGrpSpPr>
                <p:nvPr/>
              </p:nvGrpSpPr>
              <p:grpSpPr bwMode="auto">
                <a:xfrm>
                  <a:off x="1536" y="3072"/>
                  <a:ext cx="192" cy="144"/>
                  <a:chOff x="768" y="3072"/>
                  <a:chExt cx="192" cy="144"/>
                </a:xfrm>
              </p:grpSpPr>
              <p:sp>
                <p:nvSpPr>
                  <p:cNvPr id="558592" name="AutoShape 512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93" name="AutoShape 51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94" name="AutoShape 514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294" name="Group 515"/>
                <p:cNvGrpSpPr>
                  <a:grpSpLocks/>
                </p:cNvGrpSpPr>
                <p:nvPr/>
              </p:nvGrpSpPr>
              <p:grpSpPr bwMode="auto">
                <a:xfrm rot="-8330457">
                  <a:off x="1488" y="3168"/>
                  <a:ext cx="192" cy="144"/>
                  <a:chOff x="768" y="3072"/>
                  <a:chExt cx="192" cy="144"/>
                </a:xfrm>
              </p:grpSpPr>
              <p:sp>
                <p:nvSpPr>
                  <p:cNvPr id="558596" name="AutoShape 51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97" name="AutoShape 51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598" name="AutoShape 518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298" name="Group 519"/>
                <p:cNvGrpSpPr>
                  <a:grpSpLocks/>
                </p:cNvGrpSpPr>
                <p:nvPr/>
              </p:nvGrpSpPr>
              <p:grpSpPr bwMode="auto">
                <a:xfrm>
                  <a:off x="1632" y="3168"/>
                  <a:ext cx="192" cy="144"/>
                  <a:chOff x="768" y="3072"/>
                  <a:chExt cx="192" cy="144"/>
                </a:xfrm>
              </p:grpSpPr>
              <p:sp>
                <p:nvSpPr>
                  <p:cNvPr id="558600" name="AutoShape 520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01" name="AutoShape 52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02" name="AutoShape 522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299" name="Group 523"/>
                <p:cNvGrpSpPr>
                  <a:grpSpLocks/>
                </p:cNvGrpSpPr>
                <p:nvPr/>
              </p:nvGrpSpPr>
              <p:grpSpPr bwMode="auto">
                <a:xfrm>
                  <a:off x="1584" y="3264"/>
                  <a:ext cx="192" cy="144"/>
                  <a:chOff x="768" y="3072"/>
                  <a:chExt cx="192" cy="144"/>
                </a:xfrm>
              </p:grpSpPr>
              <p:sp>
                <p:nvSpPr>
                  <p:cNvPr id="558604" name="AutoShape 524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05" name="AutoShape 52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06" name="AutoShape 526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8303" name="Group 527"/>
              <p:cNvGrpSpPr>
                <a:grpSpLocks/>
              </p:cNvGrpSpPr>
              <p:nvPr/>
            </p:nvGrpSpPr>
            <p:grpSpPr bwMode="auto">
              <a:xfrm>
                <a:off x="3552" y="2112"/>
                <a:ext cx="528" cy="480"/>
                <a:chOff x="576" y="2880"/>
                <a:chExt cx="528" cy="480"/>
              </a:xfrm>
            </p:grpSpPr>
            <p:grpSp>
              <p:nvGrpSpPr>
                <p:cNvPr id="558307" name="Group 528"/>
                <p:cNvGrpSpPr>
                  <a:grpSpLocks/>
                </p:cNvGrpSpPr>
                <p:nvPr/>
              </p:nvGrpSpPr>
              <p:grpSpPr bwMode="auto">
                <a:xfrm>
                  <a:off x="576" y="2880"/>
                  <a:ext cx="192" cy="144"/>
                  <a:chOff x="768" y="3072"/>
                  <a:chExt cx="192" cy="144"/>
                </a:xfrm>
              </p:grpSpPr>
              <p:sp>
                <p:nvSpPr>
                  <p:cNvPr id="558609" name="AutoShape 52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10" name="AutoShape 530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11" name="AutoShape 531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311" name="Group 532"/>
                <p:cNvGrpSpPr>
                  <a:grpSpLocks/>
                </p:cNvGrpSpPr>
                <p:nvPr/>
              </p:nvGrpSpPr>
              <p:grpSpPr bwMode="auto">
                <a:xfrm rot="-8330457">
                  <a:off x="720" y="2928"/>
                  <a:ext cx="192" cy="144"/>
                  <a:chOff x="768" y="3072"/>
                  <a:chExt cx="192" cy="144"/>
                </a:xfrm>
              </p:grpSpPr>
              <p:sp>
                <p:nvSpPr>
                  <p:cNvPr id="558613" name="AutoShape 533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14" name="AutoShape 534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15" name="AutoShape 535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316" name="Group 536"/>
                <p:cNvGrpSpPr>
                  <a:grpSpLocks/>
                </p:cNvGrpSpPr>
                <p:nvPr/>
              </p:nvGrpSpPr>
              <p:grpSpPr bwMode="auto">
                <a:xfrm>
                  <a:off x="672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8617" name="AutoShape 53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18" name="AutoShape 53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19" name="AutoShape 539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317" name="Group 540"/>
                <p:cNvGrpSpPr>
                  <a:grpSpLocks/>
                </p:cNvGrpSpPr>
                <p:nvPr/>
              </p:nvGrpSpPr>
              <p:grpSpPr bwMode="auto">
                <a:xfrm>
                  <a:off x="816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8621" name="AutoShape 541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22" name="AutoShape 54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23" name="AutoShape 543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321" name="Group 544"/>
                <p:cNvGrpSpPr>
                  <a:grpSpLocks/>
                </p:cNvGrpSpPr>
                <p:nvPr/>
              </p:nvGrpSpPr>
              <p:grpSpPr bwMode="auto">
                <a:xfrm rot="-8330457">
                  <a:off x="768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8625" name="AutoShape 545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26" name="AutoShape 546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27" name="AutoShape 547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325" name="Group 548"/>
                <p:cNvGrpSpPr>
                  <a:grpSpLocks/>
                </p:cNvGrpSpPr>
                <p:nvPr/>
              </p:nvGrpSpPr>
              <p:grpSpPr bwMode="auto">
                <a:xfrm>
                  <a:off x="912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8629" name="AutoShape 54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30" name="AutoShape 550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31" name="AutoShape 551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329" name="Group 552"/>
                <p:cNvGrpSpPr>
                  <a:grpSpLocks/>
                </p:cNvGrpSpPr>
                <p:nvPr/>
              </p:nvGrpSpPr>
              <p:grpSpPr bwMode="auto">
                <a:xfrm>
                  <a:off x="864" y="3216"/>
                  <a:ext cx="192" cy="144"/>
                  <a:chOff x="768" y="3072"/>
                  <a:chExt cx="192" cy="144"/>
                </a:xfrm>
              </p:grpSpPr>
              <p:sp>
                <p:nvSpPr>
                  <p:cNvPr id="558633" name="AutoShape 553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34" name="AutoShape 554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35" name="AutoShape 555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8335" name="Group 556"/>
              <p:cNvGrpSpPr>
                <a:grpSpLocks/>
              </p:cNvGrpSpPr>
              <p:nvPr/>
            </p:nvGrpSpPr>
            <p:grpSpPr bwMode="auto">
              <a:xfrm>
                <a:off x="3744" y="2016"/>
                <a:ext cx="528" cy="480"/>
                <a:chOff x="576" y="2880"/>
                <a:chExt cx="528" cy="480"/>
              </a:xfrm>
            </p:grpSpPr>
            <p:grpSp>
              <p:nvGrpSpPr>
                <p:cNvPr id="558339" name="Group 557"/>
                <p:cNvGrpSpPr>
                  <a:grpSpLocks/>
                </p:cNvGrpSpPr>
                <p:nvPr/>
              </p:nvGrpSpPr>
              <p:grpSpPr bwMode="auto">
                <a:xfrm>
                  <a:off x="576" y="2880"/>
                  <a:ext cx="192" cy="144"/>
                  <a:chOff x="768" y="3072"/>
                  <a:chExt cx="192" cy="144"/>
                </a:xfrm>
              </p:grpSpPr>
              <p:sp>
                <p:nvSpPr>
                  <p:cNvPr id="558638" name="AutoShape 558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39" name="AutoShape 55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40" name="AutoShape 560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340" name="Group 561"/>
                <p:cNvGrpSpPr>
                  <a:grpSpLocks/>
                </p:cNvGrpSpPr>
                <p:nvPr/>
              </p:nvGrpSpPr>
              <p:grpSpPr bwMode="auto">
                <a:xfrm rot="-8330457">
                  <a:off x="720" y="2928"/>
                  <a:ext cx="192" cy="144"/>
                  <a:chOff x="768" y="3072"/>
                  <a:chExt cx="192" cy="144"/>
                </a:xfrm>
              </p:grpSpPr>
              <p:sp>
                <p:nvSpPr>
                  <p:cNvPr id="558642" name="AutoShape 562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43" name="AutoShape 56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44" name="AutoShape 564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344" name="Group 565"/>
                <p:cNvGrpSpPr>
                  <a:grpSpLocks/>
                </p:cNvGrpSpPr>
                <p:nvPr/>
              </p:nvGrpSpPr>
              <p:grpSpPr bwMode="auto">
                <a:xfrm>
                  <a:off x="672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8646" name="AutoShape 56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47" name="AutoShape 56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48" name="AutoShape 568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348" name="Group 569"/>
                <p:cNvGrpSpPr>
                  <a:grpSpLocks/>
                </p:cNvGrpSpPr>
                <p:nvPr/>
              </p:nvGrpSpPr>
              <p:grpSpPr bwMode="auto">
                <a:xfrm>
                  <a:off x="816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8650" name="AutoShape 570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51" name="AutoShape 57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52" name="AutoShape 572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352" name="Group 573"/>
                <p:cNvGrpSpPr>
                  <a:grpSpLocks/>
                </p:cNvGrpSpPr>
                <p:nvPr/>
              </p:nvGrpSpPr>
              <p:grpSpPr bwMode="auto">
                <a:xfrm rot="-8330457">
                  <a:off x="768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8654" name="AutoShape 574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55" name="AutoShape 57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56" name="AutoShape 576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356" name="Group 577"/>
                <p:cNvGrpSpPr>
                  <a:grpSpLocks/>
                </p:cNvGrpSpPr>
                <p:nvPr/>
              </p:nvGrpSpPr>
              <p:grpSpPr bwMode="auto">
                <a:xfrm>
                  <a:off x="912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8658" name="AutoShape 578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59" name="AutoShape 57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60" name="AutoShape 580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357" name="Group 581"/>
                <p:cNvGrpSpPr>
                  <a:grpSpLocks/>
                </p:cNvGrpSpPr>
                <p:nvPr/>
              </p:nvGrpSpPr>
              <p:grpSpPr bwMode="auto">
                <a:xfrm>
                  <a:off x="864" y="3216"/>
                  <a:ext cx="192" cy="144"/>
                  <a:chOff x="768" y="3072"/>
                  <a:chExt cx="192" cy="144"/>
                </a:xfrm>
              </p:grpSpPr>
              <p:sp>
                <p:nvSpPr>
                  <p:cNvPr id="558662" name="AutoShape 582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63" name="AutoShape 58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64" name="AutoShape 584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8361" name="Group 585"/>
              <p:cNvGrpSpPr>
                <a:grpSpLocks/>
              </p:cNvGrpSpPr>
              <p:nvPr/>
            </p:nvGrpSpPr>
            <p:grpSpPr bwMode="auto">
              <a:xfrm>
                <a:off x="4464" y="2160"/>
                <a:ext cx="528" cy="480"/>
                <a:chOff x="576" y="2880"/>
                <a:chExt cx="528" cy="480"/>
              </a:xfrm>
            </p:grpSpPr>
            <p:grpSp>
              <p:nvGrpSpPr>
                <p:cNvPr id="558365" name="Group 586"/>
                <p:cNvGrpSpPr>
                  <a:grpSpLocks/>
                </p:cNvGrpSpPr>
                <p:nvPr/>
              </p:nvGrpSpPr>
              <p:grpSpPr bwMode="auto">
                <a:xfrm>
                  <a:off x="576" y="2880"/>
                  <a:ext cx="192" cy="144"/>
                  <a:chOff x="768" y="3072"/>
                  <a:chExt cx="192" cy="144"/>
                </a:xfrm>
              </p:grpSpPr>
              <p:sp>
                <p:nvSpPr>
                  <p:cNvPr id="558667" name="AutoShape 58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68" name="AutoShape 58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69" name="AutoShape 589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369" name="Group 590"/>
                <p:cNvGrpSpPr>
                  <a:grpSpLocks/>
                </p:cNvGrpSpPr>
                <p:nvPr/>
              </p:nvGrpSpPr>
              <p:grpSpPr bwMode="auto">
                <a:xfrm rot="-8330457">
                  <a:off x="720" y="2928"/>
                  <a:ext cx="192" cy="144"/>
                  <a:chOff x="768" y="3072"/>
                  <a:chExt cx="192" cy="144"/>
                </a:xfrm>
              </p:grpSpPr>
              <p:sp>
                <p:nvSpPr>
                  <p:cNvPr id="558671" name="AutoShape 591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72" name="AutoShape 59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73" name="AutoShape 593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373" name="Group 594"/>
                <p:cNvGrpSpPr>
                  <a:grpSpLocks/>
                </p:cNvGrpSpPr>
                <p:nvPr/>
              </p:nvGrpSpPr>
              <p:grpSpPr bwMode="auto">
                <a:xfrm>
                  <a:off x="672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8675" name="AutoShape 595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76" name="AutoShape 596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77" name="AutoShape 597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374" name="Group 598"/>
                <p:cNvGrpSpPr>
                  <a:grpSpLocks/>
                </p:cNvGrpSpPr>
                <p:nvPr/>
              </p:nvGrpSpPr>
              <p:grpSpPr bwMode="auto">
                <a:xfrm>
                  <a:off x="816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8679" name="AutoShape 59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80" name="AutoShape 600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81" name="AutoShape 601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378" name="Group 602"/>
                <p:cNvGrpSpPr>
                  <a:grpSpLocks/>
                </p:cNvGrpSpPr>
                <p:nvPr/>
              </p:nvGrpSpPr>
              <p:grpSpPr bwMode="auto">
                <a:xfrm rot="-8330457">
                  <a:off x="768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8683" name="AutoShape 603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84" name="AutoShape 604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85" name="AutoShape 605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382" name="Group 606"/>
                <p:cNvGrpSpPr>
                  <a:grpSpLocks/>
                </p:cNvGrpSpPr>
                <p:nvPr/>
              </p:nvGrpSpPr>
              <p:grpSpPr bwMode="auto">
                <a:xfrm>
                  <a:off x="912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8687" name="AutoShape 60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88" name="AutoShape 60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89" name="AutoShape 609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386" name="Group 610"/>
                <p:cNvGrpSpPr>
                  <a:grpSpLocks/>
                </p:cNvGrpSpPr>
                <p:nvPr/>
              </p:nvGrpSpPr>
              <p:grpSpPr bwMode="auto">
                <a:xfrm>
                  <a:off x="864" y="3216"/>
                  <a:ext cx="192" cy="144"/>
                  <a:chOff x="768" y="3072"/>
                  <a:chExt cx="192" cy="144"/>
                </a:xfrm>
              </p:grpSpPr>
              <p:sp>
                <p:nvSpPr>
                  <p:cNvPr id="558691" name="AutoShape 611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92" name="AutoShape 61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93" name="AutoShape 613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8391" name="Group 614"/>
              <p:cNvGrpSpPr>
                <a:grpSpLocks/>
              </p:cNvGrpSpPr>
              <p:nvPr/>
            </p:nvGrpSpPr>
            <p:grpSpPr bwMode="auto">
              <a:xfrm rot="-5475103">
                <a:off x="4488" y="1944"/>
                <a:ext cx="528" cy="480"/>
                <a:chOff x="576" y="2880"/>
                <a:chExt cx="528" cy="480"/>
              </a:xfrm>
            </p:grpSpPr>
            <p:grpSp>
              <p:nvGrpSpPr>
                <p:cNvPr id="558395" name="Group 615"/>
                <p:cNvGrpSpPr>
                  <a:grpSpLocks/>
                </p:cNvGrpSpPr>
                <p:nvPr/>
              </p:nvGrpSpPr>
              <p:grpSpPr bwMode="auto">
                <a:xfrm>
                  <a:off x="576" y="2880"/>
                  <a:ext cx="192" cy="144"/>
                  <a:chOff x="768" y="3072"/>
                  <a:chExt cx="192" cy="144"/>
                </a:xfrm>
              </p:grpSpPr>
              <p:sp>
                <p:nvSpPr>
                  <p:cNvPr id="558696" name="AutoShape 61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97" name="AutoShape 61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698" name="AutoShape 618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399" name="Group 619"/>
                <p:cNvGrpSpPr>
                  <a:grpSpLocks/>
                </p:cNvGrpSpPr>
                <p:nvPr/>
              </p:nvGrpSpPr>
              <p:grpSpPr bwMode="auto">
                <a:xfrm rot="-8330457">
                  <a:off x="720" y="2928"/>
                  <a:ext cx="192" cy="144"/>
                  <a:chOff x="768" y="3072"/>
                  <a:chExt cx="192" cy="144"/>
                </a:xfrm>
              </p:grpSpPr>
              <p:sp>
                <p:nvSpPr>
                  <p:cNvPr id="558700" name="AutoShape 620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701" name="AutoShape 62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702" name="AutoShape 622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400" name="Group 623"/>
                <p:cNvGrpSpPr>
                  <a:grpSpLocks/>
                </p:cNvGrpSpPr>
                <p:nvPr/>
              </p:nvGrpSpPr>
              <p:grpSpPr bwMode="auto">
                <a:xfrm>
                  <a:off x="672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8704" name="AutoShape 624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705" name="AutoShape 62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706" name="AutoShape 626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404" name="Group 627"/>
                <p:cNvGrpSpPr>
                  <a:grpSpLocks/>
                </p:cNvGrpSpPr>
                <p:nvPr/>
              </p:nvGrpSpPr>
              <p:grpSpPr bwMode="auto">
                <a:xfrm>
                  <a:off x="816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8708" name="AutoShape 628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709" name="AutoShape 62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710" name="AutoShape 630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408" name="Group 631"/>
                <p:cNvGrpSpPr>
                  <a:grpSpLocks/>
                </p:cNvGrpSpPr>
                <p:nvPr/>
              </p:nvGrpSpPr>
              <p:grpSpPr bwMode="auto">
                <a:xfrm rot="-8330457">
                  <a:off x="768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8712" name="AutoShape 632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713" name="AutoShape 63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714" name="AutoShape 634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412" name="Group 635"/>
                <p:cNvGrpSpPr>
                  <a:grpSpLocks/>
                </p:cNvGrpSpPr>
                <p:nvPr/>
              </p:nvGrpSpPr>
              <p:grpSpPr bwMode="auto">
                <a:xfrm>
                  <a:off x="912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8716" name="AutoShape 63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717" name="AutoShape 63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718" name="AutoShape 638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8416" name="Group 639"/>
                <p:cNvGrpSpPr>
                  <a:grpSpLocks/>
                </p:cNvGrpSpPr>
                <p:nvPr/>
              </p:nvGrpSpPr>
              <p:grpSpPr bwMode="auto">
                <a:xfrm>
                  <a:off x="864" y="3216"/>
                  <a:ext cx="192" cy="144"/>
                  <a:chOff x="768" y="3072"/>
                  <a:chExt cx="192" cy="144"/>
                </a:xfrm>
              </p:grpSpPr>
              <p:sp>
                <p:nvSpPr>
                  <p:cNvPr id="558720" name="AutoShape 640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721" name="AutoShape 64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8722" name="AutoShape 642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sp>
            <p:nvSpPr>
              <p:cNvPr id="558723" name="Line 643"/>
              <p:cNvSpPr>
                <a:spLocks noChangeShapeType="1"/>
              </p:cNvSpPr>
              <p:nvPr/>
            </p:nvSpPr>
            <p:spPr bwMode="auto">
              <a:xfrm rot="17394738" flipV="1">
                <a:off x="4272" y="2640"/>
                <a:ext cx="288" cy="96"/>
              </a:xfrm>
              <a:prstGeom prst="line">
                <a:avLst/>
              </a:prstGeom>
              <a:noFill/>
              <a:ln w="222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8724" name="Text Box 644"/>
              <p:cNvSpPr txBox="1">
                <a:spLocks noChangeArrowheads="1"/>
              </p:cNvSpPr>
              <p:nvPr/>
            </p:nvSpPr>
            <p:spPr bwMode="auto">
              <a:xfrm>
                <a:off x="4752" y="2543"/>
                <a:ext cx="577" cy="64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Ag-Sn Alloy</a:t>
                </a:r>
              </a:p>
            </p:txBody>
          </p:sp>
        </p:grpSp>
        <p:sp>
          <p:nvSpPr>
            <p:cNvPr id="558725" name="Line 645"/>
            <p:cNvSpPr>
              <a:spLocks noChangeShapeType="1"/>
            </p:cNvSpPr>
            <p:nvPr/>
          </p:nvSpPr>
          <p:spPr bwMode="auto">
            <a:xfrm>
              <a:off x="1872" y="1968"/>
              <a:ext cx="384" cy="0"/>
            </a:xfrm>
            <a:prstGeom prst="line">
              <a:avLst/>
            </a:prstGeom>
            <a:noFill/>
            <a:ln w="63500">
              <a:solidFill>
                <a:srgbClr val="00FF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558726" name="Line 646"/>
            <p:cNvSpPr>
              <a:spLocks noChangeShapeType="1"/>
            </p:cNvSpPr>
            <p:nvPr/>
          </p:nvSpPr>
          <p:spPr bwMode="auto">
            <a:xfrm>
              <a:off x="3840" y="1968"/>
              <a:ext cx="384" cy="0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558728" name="Rectangle 648"/>
          <p:cNvSpPr>
            <a:spLocks noChangeArrowheads="1"/>
          </p:cNvSpPr>
          <p:nvPr/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/>
            <a:r>
              <a:rPr lang="en-US" sz="3600" b="1" dirty="0">
                <a:solidFill>
                  <a:schemeClr val="tx2"/>
                </a:solidFill>
              </a:rPr>
              <a:t>ADMIXED HIGH-COPPER ALLOYS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77863" y="609600"/>
            <a:ext cx="7772400" cy="1219200"/>
          </a:xfrm>
          <a:noFill/>
          <a:ln/>
        </p:spPr>
        <p:txBody>
          <a:bodyPr lIns="90488" tIns="44450" rIns="90488" bIns="44450" anchorCtr="0">
            <a:normAutofit/>
          </a:bodyPr>
          <a:lstStyle/>
          <a:p>
            <a:pPr algn="ctr"/>
            <a:r>
              <a:rPr lang="en-US" sz="3600" dirty="0">
                <a:effectLst/>
              </a:rPr>
              <a:t>SINGLE COMPOSITION</a:t>
            </a:r>
            <a:br>
              <a:rPr lang="en-US" sz="3600" dirty="0">
                <a:effectLst/>
              </a:rPr>
            </a:br>
            <a:r>
              <a:rPr lang="en-US" sz="3600" dirty="0">
                <a:effectLst/>
              </a:rPr>
              <a:t> HIGH-COPPER ALLOYS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209800"/>
            <a:ext cx="7991475" cy="2286000"/>
          </a:xfrm>
          <a:noFill/>
          <a:ln/>
        </p:spPr>
        <p:txBody>
          <a:bodyPr lIns="90488" tIns="44450" rIns="90488" bIns="44450"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Gamma sphere (</a:t>
            </a:r>
            <a:r>
              <a:rPr lang="en-US" sz="3600" b="1" dirty="0">
                <a:latin typeface="Times New Roman" pitchFamily="18" charset="0"/>
                <a:sym typeface="Symbol" pitchFamily="18" charset="2"/>
              </a:rPr>
              <a:t></a:t>
            </a:r>
            <a:r>
              <a:rPr lang="en-US" dirty="0"/>
              <a:t>) (Ag</a:t>
            </a:r>
            <a:r>
              <a:rPr lang="en-US" baseline="-25000" dirty="0"/>
              <a:t>3</a:t>
            </a:r>
            <a:r>
              <a:rPr lang="en-US" dirty="0"/>
              <a:t>Sn) </a:t>
            </a:r>
            <a:br>
              <a:rPr lang="en-US" dirty="0"/>
            </a:br>
            <a:r>
              <a:rPr lang="en-US" dirty="0"/>
              <a:t>with epsilon coating (</a:t>
            </a:r>
            <a:r>
              <a:rPr lang="en-US" sz="4000" b="1" dirty="0">
                <a:latin typeface="Times New Roman" pitchFamily="18" charset="0"/>
                <a:sym typeface="Symbol" pitchFamily="18" charset="2"/>
              </a:rPr>
              <a:t></a:t>
            </a:r>
            <a:r>
              <a:rPr lang="en-US" sz="3600" dirty="0">
                <a:latin typeface="Times New Roman" pitchFamily="18" charset="0"/>
                <a:sym typeface="Symbol" pitchFamily="18" charset="2"/>
              </a:rPr>
              <a:t>)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(Cu</a:t>
            </a:r>
            <a:r>
              <a:rPr lang="en-US" baseline="-25000" dirty="0"/>
              <a:t>3</a:t>
            </a:r>
            <a:r>
              <a:rPr lang="en-US" dirty="0"/>
              <a:t>Sn)</a:t>
            </a:r>
            <a:endParaRPr lang="en-US" sz="4000" dirty="0"/>
          </a:p>
          <a:p>
            <a:pPr>
              <a:lnSpc>
                <a:spcPct val="90000"/>
              </a:lnSpc>
            </a:pPr>
            <a:r>
              <a:rPr lang="en-US" dirty="0"/>
              <a:t>Ag and </a:t>
            </a:r>
            <a:r>
              <a:rPr lang="en-US" dirty="0" err="1"/>
              <a:t>Sn</a:t>
            </a:r>
            <a:r>
              <a:rPr lang="en-US" dirty="0"/>
              <a:t> dissolve in Hg</a:t>
            </a:r>
          </a:p>
          <a:p>
            <a:pPr>
              <a:lnSpc>
                <a:spcPct val="90000"/>
              </a:lnSpc>
            </a:pPr>
            <a:r>
              <a:rPr lang="en-US" dirty="0"/>
              <a:t>Very little Cu dissolves in Hg</a:t>
            </a:r>
          </a:p>
        </p:txBody>
      </p:sp>
      <p:grpSp>
        <p:nvGrpSpPr>
          <p:cNvPr id="2" name="Group 310"/>
          <p:cNvGrpSpPr>
            <a:grpSpLocks/>
          </p:cNvGrpSpPr>
          <p:nvPr/>
        </p:nvGrpSpPr>
        <p:grpSpPr bwMode="auto">
          <a:xfrm>
            <a:off x="5638800" y="1981200"/>
            <a:ext cx="3276600" cy="3132138"/>
            <a:chOff x="3552" y="1248"/>
            <a:chExt cx="2064" cy="1973"/>
          </a:xfrm>
        </p:grpSpPr>
        <p:sp>
          <p:nvSpPr>
            <p:cNvPr id="290820" name="Rectangle 4"/>
            <p:cNvSpPr>
              <a:spLocks noChangeArrowheads="1"/>
            </p:cNvSpPr>
            <p:nvPr/>
          </p:nvSpPr>
          <p:spPr bwMode="auto">
            <a:xfrm>
              <a:off x="3552" y="1389"/>
              <a:ext cx="2064" cy="1827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90821" name="Line 5"/>
            <p:cNvSpPr>
              <a:spLocks noChangeShapeType="1"/>
            </p:cNvSpPr>
            <p:nvPr/>
          </p:nvSpPr>
          <p:spPr bwMode="auto">
            <a:xfrm rot="1180294" flipV="1">
              <a:off x="3919" y="1810"/>
              <a:ext cx="275" cy="94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4194" y="1248"/>
              <a:ext cx="1033" cy="1102"/>
              <a:chOff x="2064" y="0"/>
              <a:chExt cx="1081" cy="1129"/>
            </a:xfrm>
          </p:grpSpPr>
          <p:grpSp>
            <p:nvGrpSpPr>
              <p:cNvPr id="4" name="Group 7"/>
              <p:cNvGrpSpPr>
                <a:grpSpLocks/>
              </p:cNvGrpSpPr>
              <p:nvPr/>
            </p:nvGrpSpPr>
            <p:grpSpPr bwMode="auto">
              <a:xfrm>
                <a:off x="2880" y="624"/>
                <a:ext cx="192" cy="144"/>
                <a:chOff x="768" y="3072"/>
                <a:chExt cx="192" cy="144"/>
              </a:xfrm>
            </p:grpSpPr>
            <p:sp>
              <p:nvSpPr>
                <p:cNvPr id="290824" name="AutoShape 8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0825" name="AutoShape 9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0826" name="AutoShape 10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5" name="Group 11"/>
              <p:cNvGrpSpPr>
                <a:grpSpLocks/>
              </p:cNvGrpSpPr>
              <p:nvPr/>
            </p:nvGrpSpPr>
            <p:grpSpPr bwMode="auto">
              <a:xfrm rot="937368">
                <a:off x="2544" y="624"/>
                <a:ext cx="457" cy="505"/>
                <a:chOff x="1021" y="3059"/>
                <a:chExt cx="457" cy="505"/>
              </a:xfrm>
            </p:grpSpPr>
            <p:grpSp>
              <p:nvGrpSpPr>
                <p:cNvPr id="6" name="Group 12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290829" name="AutoShape 1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830" name="AutoShape 1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831" name="AutoShape 1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7" name="Group 16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290833" name="AutoShape 17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834" name="AutoShape 1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835" name="AutoShape 1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8" name="Group 20" descr="Granite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290837" name="AutoShape 2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838" name="AutoShape 22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839" name="AutoShape 2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9" name="Group 24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290841" name="AutoShape 2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842" name="AutoShape 26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843" name="AutoShape 27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10" name="Group 28"/>
              <p:cNvGrpSpPr>
                <a:grpSpLocks/>
              </p:cNvGrpSpPr>
              <p:nvPr/>
            </p:nvGrpSpPr>
            <p:grpSpPr bwMode="auto">
              <a:xfrm rot="4359055">
                <a:off x="2136" y="648"/>
                <a:ext cx="457" cy="505"/>
                <a:chOff x="1021" y="3059"/>
                <a:chExt cx="457" cy="505"/>
              </a:xfrm>
            </p:grpSpPr>
            <p:grpSp>
              <p:nvGrpSpPr>
                <p:cNvPr id="11" name="Group 29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290846" name="AutoShape 3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847" name="AutoShape 3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848" name="AutoShape 32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12" name="Group 33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290850" name="AutoShape 3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851" name="AutoShape 3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852" name="AutoShape 36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13" name="Group 37" descr="Granite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290854" name="AutoShape 3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855" name="AutoShape 3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856" name="AutoShape 4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14" name="Group 41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290858" name="AutoShape 42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859" name="AutoShape 4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860" name="AutoShape 4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sp>
            <p:nvSpPr>
              <p:cNvPr id="290861" name="Oval 45"/>
              <p:cNvSpPr>
                <a:spLocks noChangeArrowheads="1"/>
              </p:cNvSpPr>
              <p:nvPr/>
            </p:nvSpPr>
            <p:spPr bwMode="auto">
              <a:xfrm>
                <a:off x="2160" y="240"/>
                <a:ext cx="768" cy="672"/>
              </a:xfrm>
              <a:prstGeom prst="ellipse">
                <a:avLst/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0862" name="Text Box 46"/>
              <p:cNvSpPr txBox="1">
                <a:spLocks noChangeArrowheads="1"/>
              </p:cNvSpPr>
              <p:nvPr/>
            </p:nvSpPr>
            <p:spPr bwMode="auto">
              <a:xfrm>
                <a:off x="2112" y="480"/>
                <a:ext cx="912" cy="19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Ag-Sn Alloy</a:t>
                </a:r>
              </a:p>
            </p:txBody>
          </p:sp>
          <p:grpSp>
            <p:nvGrpSpPr>
              <p:cNvPr id="15" name="Group 47"/>
              <p:cNvGrpSpPr>
                <a:grpSpLocks/>
              </p:cNvGrpSpPr>
              <p:nvPr/>
            </p:nvGrpSpPr>
            <p:grpSpPr bwMode="auto">
              <a:xfrm>
                <a:off x="2064" y="672"/>
                <a:ext cx="192" cy="144"/>
                <a:chOff x="768" y="3072"/>
                <a:chExt cx="192" cy="144"/>
              </a:xfrm>
            </p:grpSpPr>
            <p:sp>
              <p:nvSpPr>
                <p:cNvPr id="290864" name="AutoShape 48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0865" name="AutoShape 49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0866" name="AutoShape 50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6" name="Group 51" descr="Granite"/>
              <p:cNvGrpSpPr>
                <a:grpSpLocks/>
              </p:cNvGrpSpPr>
              <p:nvPr/>
            </p:nvGrpSpPr>
            <p:grpSpPr bwMode="auto">
              <a:xfrm rot="4713825">
                <a:off x="2285" y="199"/>
                <a:ext cx="192" cy="144"/>
                <a:chOff x="768" y="3072"/>
                <a:chExt cx="192" cy="144"/>
              </a:xfrm>
            </p:grpSpPr>
            <p:sp>
              <p:nvSpPr>
                <p:cNvPr id="290868" name="AutoShape 52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0869" name="AutoShape 53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0870" name="AutoShape 54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7" name="Group 55" descr="Granite"/>
              <p:cNvGrpSpPr>
                <a:grpSpLocks/>
              </p:cNvGrpSpPr>
              <p:nvPr/>
            </p:nvGrpSpPr>
            <p:grpSpPr bwMode="auto">
              <a:xfrm rot="4713825">
                <a:off x="2136" y="312"/>
                <a:ext cx="192" cy="144"/>
                <a:chOff x="768" y="3072"/>
                <a:chExt cx="192" cy="144"/>
              </a:xfrm>
            </p:grpSpPr>
            <p:sp>
              <p:nvSpPr>
                <p:cNvPr id="290872" name="AutoShape 56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0873" name="AutoShape 57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0874" name="AutoShape 58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8" name="Group 59" descr="Granite"/>
              <p:cNvGrpSpPr>
                <a:grpSpLocks/>
              </p:cNvGrpSpPr>
              <p:nvPr/>
            </p:nvGrpSpPr>
            <p:grpSpPr bwMode="auto">
              <a:xfrm rot="-3616631">
                <a:off x="2088" y="408"/>
                <a:ext cx="192" cy="144"/>
                <a:chOff x="768" y="3072"/>
                <a:chExt cx="192" cy="144"/>
              </a:xfrm>
            </p:grpSpPr>
            <p:sp>
              <p:nvSpPr>
                <p:cNvPr id="290876" name="AutoShape 60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0877" name="AutoShape 61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0878" name="AutoShape 62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9" name="Group 63" descr="Granite"/>
              <p:cNvGrpSpPr>
                <a:grpSpLocks/>
              </p:cNvGrpSpPr>
              <p:nvPr/>
            </p:nvGrpSpPr>
            <p:grpSpPr bwMode="auto">
              <a:xfrm rot="4713825">
                <a:off x="2040" y="552"/>
                <a:ext cx="192" cy="144"/>
                <a:chOff x="768" y="3072"/>
                <a:chExt cx="192" cy="144"/>
              </a:xfrm>
            </p:grpSpPr>
            <p:sp>
              <p:nvSpPr>
                <p:cNvPr id="290880" name="AutoShape 64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0881" name="AutoShape 65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0882" name="AutoShape 66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0" name="Group 67"/>
              <p:cNvGrpSpPr>
                <a:grpSpLocks/>
              </p:cNvGrpSpPr>
              <p:nvPr/>
            </p:nvGrpSpPr>
            <p:grpSpPr bwMode="auto">
              <a:xfrm rot="17094657">
                <a:off x="2664" y="216"/>
                <a:ext cx="457" cy="505"/>
                <a:chOff x="1021" y="3059"/>
                <a:chExt cx="457" cy="505"/>
              </a:xfrm>
            </p:grpSpPr>
            <p:grpSp>
              <p:nvGrpSpPr>
                <p:cNvPr id="21" name="Group 68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290885" name="AutoShape 6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886" name="AutoShape 7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887" name="AutoShape 7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2" name="Group 72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290889" name="AutoShape 7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890" name="AutoShape 7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891" name="AutoShape 7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3" name="Group 76" descr="Granite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290893" name="AutoShape 77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894" name="AutoShape 7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895" name="AutoShape 7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4" name="Group 80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290897" name="AutoShape 8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898" name="AutoShape 82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899" name="AutoShape 8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25" name="Group 84"/>
              <p:cNvGrpSpPr>
                <a:grpSpLocks/>
              </p:cNvGrpSpPr>
              <p:nvPr/>
            </p:nvGrpSpPr>
            <p:grpSpPr bwMode="auto">
              <a:xfrm rot="13270334">
                <a:off x="2304" y="0"/>
                <a:ext cx="457" cy="505"/>
                <a:chOff x="1021" y="3059"/>
                <a:chExt cx="457" cy="505"/>
              </a:xfrm>
            </p:grpSpPr>
            <p:grpSp>
              <p:nvGrpSpPr>
                <p:cNvPr id="26" name="Group 85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290902" name="AutoShape 86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03" name="AutoShape 87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04" name="AutoShape 8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7" name="Group 89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290906" name="AutoShape 9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07" name="AutoShape 9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08" name="AutoShape 92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8" name="Group 93" descr="Granite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290910" name="AutoShape 9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11" name="AutoShape 9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12" name="AutoShape 96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9" name="Group 97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290914" name="AutoShape 9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15" name="AutoShape 9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16" name="AutoShape 10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</p:grpSp>
        <p:grpSp>
          <p:nvGrpSpPr>
            <p:cNvPr id="30" name="Group 101"/>
            <p:cNvGrpSpPr>
              <a:grpSpLocks/>
            </p:cNvGrpSpPr>
            <p:nvPr/>
          </p:nvGrpSpPr>
          <p:grpSpPr bwMode="auto">
            <a:xfrm>
              <a:off x="4653" y="2185"/>
              <a:ext cx="941" cy="1031"/>
              <a:chOff x="2064" y="0"/>
              <a:chExt cx="1081" cy="1129"/>
            </a:xfrm>
          </p:grpSpPr>
          <p:grpSp>
            <p:nvGrpSpPr>
              <p:cNvPr id="31" name="Group 102"/>
              <p:cNvGrpSpPr>
                <a:grpSpLocks/>
              </p:cNvGrpSpPr>
              <p:nvPr/>
            </p:nvGrpSpPr>
            <p:grpSpPr bwMode="auto">
              <a:xfrm>
                <a:off x="2880" y="624"/>
                <a:ext cx="192" cy="144"/>
                <a:chOff x="768" y="3072"/>
                <a:chExt cx="192" cy="144"/>
              </a:xfrm>
            </p:grpSpPr>
            <p:sp>
              <p:nvSpPr>
                <p:cNvPr id="290919" name="AutoShape 103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0920" name="AutoShape 104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0921" name="AutoShape 105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0816" name="Group 106"/>
              <p:cNvGrpSpPr>
                <a:grpSpLocks/>
              </p:cNvGrpSpPr>
              <p:nvPr/>
            </p:nvGrpSpPr>
            <p:grpSpPr bwMode="auto">
              <a:xfrm rot="937368">
                <a:off x="2544" y="624"/>
                <a:ext cx="457" cy="505"/>
                <a:chOff x="1021" y="3059"/>
                <a:chExt cx="457" cy="505"/>
              </a:xfrm>
            </p:grpSpPr>
            <p:grpSp>
              <p:nvGrpSpPr>
                <p:cNvPr id="290817" name="Group 107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290924" name="AutoShape 10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25" name="AutoShape 10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26" name="AutoShape 11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90822" name="Group 111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290928" name="AutoShape 112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29" name="AutoShape 11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30" name="AutoShape 11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90823" name="Group 115" descr="Granite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290932" name="AutoShape 116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33" name="AutoShape 117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34" name="AutoShape 11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90827" name="Group 119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290936" name="AutoShape 12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37" name="AutoShape 12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38" name="AutoShape 122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290828" name="Group 123"/>
              <p:cNvGrpSpPr>
                <a:grpSpLocks/>
              </p:cNvGrpSpPr>
              <p:nvPr/>
            </p:nvGrpSpPr>
            <p:grpSpPr bwMode="auto">
              <a:xfrm rot="4359055">
                <a:off x="2136" y="648"/>
                <a:ext cx="457" cy="505"/>
                <a:chOff x="1021" y="3059"/>
                <a:chExt cx="457" cy="505"/>
              </a:xfrm>
            </p:grpSpPr>
            <p:grpSp>
              <p:nvGrpSpPr>
                <p:cNvPr id="290832" name="Group 124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290941" name="AutoShape 12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42" name="AutoShape 126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43" name="AutoShape 127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90836" name="Group 128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290945" name="AutoShape 12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46" name="AutoShape 13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47" name="AutoShape 13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90840" name="Group 132" descr="Granite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290949" name="AutoShape 13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50" name="AutoShape 13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51" name="AutoShape 13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90844" name="Group 136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290953" name="AutoShape 137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54" name="AutoShape 13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55" name="AutoShape 13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sp>
            <p:nvSpPr>
              <p:cNvPr id="290956" name="Oval 140"/>
              <p:cNvSpPr>
                <a:spLocks noChangeArrowheads="1"/>
              </p:cNvSpPr>
              <p:nvPr/>
            </p:nvSpPr>
            <p:spPr bwMode="auto">
              <a:xfrm>
                <a:off x="2160" y="240"/>
                <a:ext cx="768" cy="672"/>
              </a:xfrm>
              <a:prstGeom prst="ellipse">
                <a:avLst/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0957" name="Text Box 141"/>
              <p:cNvSpPr txBox="1">
                <a:spLocks noChangeArrowheads="1"/>
              </p:cNvSpPr>
              <p:nvPr/>
            </p:nvSpPr>
            <p:spPr bwMode="auto">
              <a:xfrm>
                <a:off x="2112" y="479"/>
                <a:ext cx="912" cy="2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Ag-Sn Alloy</a:t>
                </a:r>
              </a:p>
            </p:txBody>
          </p:sp>
          <p:grpSp>
            <p:nvGrpSpPr>
              <p:cNvPr id="290845" name="Group 142"/>
              <p:cNvGrpSpPr>
                <a:grpSpLocks/>
              </p:cNvGrpSpPr>
              <p:nvPr/>
            </p:nvGrpSpPr>
            <p:grpSpPr bwMode="auto">
              <a:xfrm>
                <a:off x="2064" y="672"/>
                <a:ext cx="192" cy="144"/>
                <a:chOff x="768" y="3072"/>
                <a:chExt cx="192" cy="144"/>
              </a:xfrm>
            </p:grpSpPr>
            <p:sp>
              <p:nvSpPr>
                <p:cNvPr id="290959" name="AutoShape 143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0960" name="AutoShape 144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0961" name="AutoShape 145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0849" name="Group 146" descr="Granite"/>
              <p:cNvGrpSpPr>
                <a:grpSpLocks/>
              </p:cNvGrpSpPr>
              <p:nvPr/>
            </p:nvGrpSpPr>
            <p:grpSpPr bwMode="auto">
              <a:xfrm rot="4713825">
                <a:off x="2285" y="199"/>
                <a:ext cx="192" cy="144"/>
                <a:chOff x="768" y="3072"/>
                <a:chExt cx="192" cy="144"/>
              </a:xfrm>
            </p:grpSpPr>
            <p:sp>
              <p:nvSpPr>
                <p:cNvPr id="290963" name="AutoShape 147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0964" name="AutoShape 148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0965" name="AutoShape 149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0853" name="Group 150" descr="Granite"/>
              <p:cNvGrpSpPr>
                <a:grpSpLocks/>
              </p:cNvGrpSpPr>
              <p:nvPr/>
            </p:nvGrpSpPr>
            <p:grpSpPr bwMode="auto">
              <a:xfrm rot="4713825">
                <a:off x="2136" y="312"/>
                <a:ext cx="192" cy="144"/>
                <a:chOff x="768" y="3072"/>
                <a:chExt cx="192" cy="144"/>
              </a:xfrm>
            </p:grpSpPr>
            <p:sp>
              <p:nvSpPr>
                <p:cNvPr id="290967" name="AutoShape 151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0968" name="AutoShape 152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0969" name="AutoShape 153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0857" name="Group 154" descr="Granite"/>
              <p:cNvGrpSpPr>
                <a:grpSpLocks/>
              </p:cNvGrpSpPr>
              <p:nvPr/>
            </p:nvGrpSpPr>
            <p:grpSpPr bwMode="auto">
              <a:xfrm rot="-3616631">
                <a:off x="2088" y="408"/>
                <a:ext cx="192" cy="144"/>
                <a:chOff x="768" y="3072"/>
                <a:chExt cx="192" cy="144"/>
              </a:xfrm>
            </p:grpSpPr>
            <p:sp>
              <p:nvSpPr>
                <p:cNvPr id="290971" name="AutoShape 155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0972" name="AutoShape 156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0973" name="AutoShape 157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0863" name="Group 158" descr="Granite"/>
              <p:cNvGrpSpPr>
                <a:grpSpLocks/>
              </p:cNvGrpSpPr>
              <p:nvPr/>
            </p:nvGrpSpPr>
            <p:grpSpPr bwMode="auto">
              <a:xfrm rot="4713825">
                <a:off x="2040" y="552"/>
                <a:ext cx="192" cy="144"/>
                <a:chOff x="768" y="3072"/>
                <a:chExt cx="192" cy="144"/>
              </a:xfrm>
            </p:grpSpPr>
            <p:sp>
              <p:nvSpPr>
                <p:cNvPr id="290975" name="AutoShape 159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0976" name="AutoShape 160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0977" name="AutoShape 161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0867" name="Group 162"/>
              <p:cNvGrpSpPr>
                <a:grpSpLocks/>
              </p:cNvGrpSpPr>
              <p:nvPr/>
            </p:nvGrpSpPr>
            <p:grpSpPr bwMode="auto">
              <a:xfrm rot="17094657">
                <a:off x="2664" y="216"/>
                <a:ext cx="457" cy="505"/>
                <a:chOff x="1021" y="3059"/>
                <a:chExt cx="457" cy="505"/>
              </a:xfrm>
            </p:grpSpPr>
            <p:grpSp>
              <p:nvGrpSpPr>
                <p:cNvPr id="290871" name="Group 163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290980" name="AutoShape 16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81" name="AutoShape 16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82" name="AutoShape 166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90875" name="Group 167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290984" name="AutoShape 16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85" name="AutoShape 16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86" name="AutoShape 17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90879" name="Group 171" descr="Granite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290988" name="AutoShape 172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89" name="AutoShape 17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90" name="AutoShape 17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90883" name="Group 175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290992" name="AutoShape 176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93" name="AutoShape 177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94" name="AutoShape 17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290884" name="Group 179"/>
              <p:cNvGrpSpPr>
                <a:grpSpLocks/>
              </p:cNvGrpSpPr>
              <p:nvPr/>
            </p:nvGrpSpPr>
            <p:grpSpPr bwMode="auto">
              <a:xfrm rot="13270334">
                <a:off x="2304" y="0"/>
                <a:ext cx="457" cy="505"/>
                <a:chOff x="1021" y="3059"/>
                <a:chExt cx="457" cy="505"/>
              </a:xfrm>
            </p:grpSpPr>
            <p:grpSp>
              <p:nvGrpSpPr>
                <p:cNvPr id="290888" name="Group 180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290997" name="AutoShape 18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98" name="AutoShape 182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0999" name="AutoShape 18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90892" name="Group 184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291001" name="AutoShape 18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02" name="AutoShape 186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03" name="AutoShape 187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90896" name="Group 188" descr="Granite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291005" name="AutoShape 18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06" name="AutoShape 19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07" name="AutoShape 19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90900" name="Group 192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291009" name="AutoShape 19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10" name="AutoShape 19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11" name="AutoShape 19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</p:grpSp>
        <p:grpSp>
          <p:nvGrpSpPr>
            <p:cNvPr id="290901" name="Group 196"/>
            <p:cNvGrpSpPr>
              <a:grpSpLocks/>
            </p:cNvGrpSpPr>
            <p:nvPr/>
          </p:nvGrpSpPr>
          <p:grpSpPr bwMode="auto">
            <a:xfrm>
              <a:off x="3598" y="2091"/>
              <a:ext cx="917" cy="938"/>
              <a:chOff x="2064" y="0"/>
              <a:chExt cx="1081" cy="1129"/>
            </a:xfrm>
          </p:grpSpPr>
          <p:grpSp>
            <p:nvGrpSpPr>
              <p:cNvPr id="290905" name="Group 197"/>
              <p:cNvGrpSpPr>
                <a:grpSpLocks/>
              </p:cNvGrpSpPr>
              <p:nvPr/>
            </p:nvGrpSpPr>
            <p:grpSpPr bwMode="auto">
              <a:xfrm>
                <a:off x="2880" y="624"/>
                <a:ext cx="192" cy="144"/>
                <a:chOff x="768" y="3072"/>
                <a:chExt cx="192" cy="144"/>
              </a:xfrm>
            </p:grpSpPr>
            <p:sp>
              <p:nvSpPr>
                <p:cNvPr id="291014" name="AutoShape 198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1015" name="AutoShape 199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1016" name="AutoShape 200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0909" name="Group 201"/>
              <p:cNvGrpSpPr>
                <a:grpSpLocks/>
              </p:cNvGrpSpPr>
              <p:nvPr/>
            </p:nvGrpSpPr>
            <p:grpSpPr bwMode="auto">
              <a:xfrm rot="937368">
                <a:off x="2544" y="624"/>
                <a:ext cx="457" cy="505"/>
                <a:chOff x="1021" y="3059"/>
                <a:chExt cx="457" cy="505"/>
              </a:xfrm>
            </p:grpSpPr>
            <p:grpSp>
              <p:nvGrpSpPr>
                <p:cNvPr id="290913" name="Group 202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291019" name="AutoShape 20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20" name="AutoShape 20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21" name="AutoShape 20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90917" name="Group 206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291023" name="AutoShape 207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24" name="AutoShape 20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25" name="AutoShape 20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90918" name="Group 210" descr="Granite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291027" name="AutoShape 21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28" name="AutoShape 212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29" name="AutoShape 21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90922" name="Group 214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291031" name="AutoShape 21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32" name="AutoShape 216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33" name="AutoShape 217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290923" name="Group 218"/>
              <p:cNvGrpSpPr>
                <a:grpSpLocks/>
              </p:cNvGrpSpPr>
              <p:nvPr/>
            </p:nvGrpSpPr>
            <p:grpSpPr bwMode="auto">
              <a:xfrm rot="4359055">
                <a:off x="2136" y="648"/>
                <a:ext cx="457" cy="505"/>
                <a:chOff x="1021" y="3059"/>
                <a:chExt cx="457" cy="505"/>
              </a:xfrm>
            </p:grpSpPr>
            <p:grpSp>
              <p:nvGrpSpPr>
                <p:cNvPr id="290927" name="Group 219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291036" name="AutoShape 22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37" name="AutoShape 22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38" name="AutoShape 222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90931" name="Group 223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291040" name="AutoShape 22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41" name="AutoShape 22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42" name="AutoShape 226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90935" name="Group 227" descr="Granite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291044" name="AutoShape 22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45" name="AutoShape 22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46" name="AutoShape 23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90939" name="Group 231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291048" name="AutoShape 232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49" name="AutoShape 23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50" name="AutoShape 23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sp>
            <p:nvSpPr>
              <p:cNvPr id="291051" name="Oval 235"/>
              <p:cNvSpPr>
                <a:spLocks noChangeArrowheads="1"/>
              </p:cNvSpPr>
              <p:nvPr/>
            </p:nvSpPr>
            <p:spPr bwMode="auto">
              <a:xfrm>
                <a:off x="2160" y="240"/>
                <a:ext cx="768" cy="672"/>
              </a:xfrm>
              <a:prstGeom prst="ellipse">
                <a:avLst/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1052" name="Text Box 236"/>
              <p:cNvSpPr txBox="1">
                <a:spLocks noChangeArrowheads="1"/>
              </p:cNvSpPr>
              <p:nvPr/>
            </p:nvSpPr>
            <p:spPr bwMode="auto">
              <a:xfrm>
                <a:off x="2112" y="480"/>
                <a:ext cx="913" cy="2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Ag-Sn Alloy</a:t>
                </a:r>
              </a:p>
            </p:txBody>
          </p:sp>
          <p:grpSp>
            <p:nvGrpSpPr>
              <p:cNvPr id="290940" name="Group 237"/>
              <p:cNvGrpSpPr>
                <a:grpSpLocks/>
              </p:cNvGrpSpPr>
              <p:nvPr/>
            </p:nvGrpSpPr>
            <p:grpSpPr bwMode="auto">
              <a:xfrm>
                <a:off x="2064" y="672"/>
                <a:ext cx="192" cy="144"/>
                <a:chOff x="768" y="3072"/>
                <a:chExt cx="192" cy="144"/>
              </a:xfrm>
            </p:grpSpPr>
            <p:sp>
              <p:nvSpPr>
                <p:cNvPr id="291054" name="AutoShape 238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1055" name="AutoShape 239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1056" name="AutoShape 240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0944" name="Group 241" descr="Granite"/>
              <p:cNvGrpSpPr>
                <a:grpSpLocks/>
              </p:cNvGrpSpPr>
              <p:nvPr/>
            </p:nvGrpSpPr>
            <p:grpSpPr bwMode="auto">
              <a:xfrm rot="4713825">
                <a:off x="2285" y="199"/>
                <a:ext cx="192" cy="144"/>
                <a:chOff x="768" y="3072"/>
                <a:chExt cx="192" cy="144"/>
              </a:xfrm>
            </p:grpSpPr>
            <p:sp>
              <p:nvSpPr>
                <p:cNvPr id="291058" name="AutoShape 242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1059" name="AutoShape 243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1060" name="AutoShape 244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0948" name="Group 245" descr="Granite"/>
              <p:cNvGrpSpPr>
                <a:grpSpLocks/>
              </p:cNvGrpSpPr>
              <p:nvPr/>
            </p:nvGrpSpPr>
            <p:grpSpPr bwMode="auto">
              <a:xfrm rot="4713825">
                <a:off x="2136" y="312"/>
                <a:ext cx="192" cy="144"/>
                <a:chOff x="768" y="3072"/>
                <a:chExt cx="192" cy="144"/>
              </a:xfrm>
            </p:grpSpPr>
            <p:sp>
              <p:nvSpPr>
                <p:cNvPr id="291062" name="AutoShape 246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1063" name="AutoShape 247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1064" name="AutoShape 248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0952" name="Group 249" descr="Granite"/>
              <p:cNvGrpSpPr>
                <a:grpSpLocks/>
              </p:cNvGrpSpPr>
              <p:nvPr/>
            </p:nvGrpSpPr>
            <p:grpSpPr bwMode="auto">
              <a:xfrm rot="-3616631">
                <a:off x="2088" y="408"/>
                <a:ext cx="192" cy="144"/>
                <a:chOff x="768" y="3072"/>
                <a:chExt cx="192" cy="144"/>
              </a:xfrm>
            </p:grpSpPr>
            <p:sp>
              <p:nvSpPr>
                <p:cNvPr id="291066" name="AutoShape 250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1067" name="AutoShape 251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1068" name="AutoShape 252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0958" name="Group 253" descr="Granite"/>
              <p:cNvGrpSpPr>
                <a:grpSpLocks/>
              </p:cNvGrpSpPr>
              <p:nvPr/>
            </p:nvGrpSpPr>
            <p:grpSpPr bwMode="auto">
              <a:xfrm rot="4713825">
                <a:off x="2040" y="552"/>
                <a:ext cx="192" cy="144"/>
                <a:chOff x="768" y="3072"/>
                <a:chExt cx="192" cy="144"/>
              </a:xfrm>
            </p:grpSpPr>
            <p:sp>
              <p:nvSpPr>
                <p:cNvPr id="291070" name="AutoShape 254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1071" name="AutoShape 255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1072" name="AutoShape 256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0962" name="Group 257"/>
              <p:cNvGrpSpPr>
                <a:grpSpLocks/>
              </p:cNvGrpSpPr>
              <p:nvPr/>
            </p:nvGrpSpPr>
            <p:grpSpPr bwMode="auto">
              <a:xfrm rot="17094657">
                <a:off x="2664" y="216"/>
                <a:ext cx="457" cy="505"/>
                <a:chOff x="1021" y="3059"/>
                <a:chExt cx="457" cy="505"/>
              </a:xfrm>
            </p:grpSpPr>
            <p:grpSp>
              <p:nvGrpSpPr>
                <p:cNvPr id="290966" name="Group 258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291075" name="AutoShape 25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76" name="AutoShape 26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77" name="AutoShape 26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90970" name="Group 262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291079" name="AutoShape 26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80" name="AutoShape 26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81" name="AutoShape 26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90974" name="Group 266" descr="Granite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291083" name="AutoShape 267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84" name="AutoShape 26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85" name="AutoShape 26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90978" name="Group 270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291087" name="AutoShape 27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88" name="AutoShape 272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89" name="AutoShape 27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290979" name="Group 274"/>
              <p:cNvGrpSpPr>
                <a:grpSpLocks/>
              </p:cNvGrpSpPr>
              <p:nvPr/>
            </p:nvGrpSpPr>
            <p:grpSpPr bwMode="auto">
              <a:xfrm rot="13270334">
                <a:off x="2304" y="0"/>
                <a:ext cx="457" cy="505"/>
                <a:chOff x="1021" y="3059"/>
                <a:chExt cx="457" cy="505"/>
              </a:xfrm>
            </p:grpSpPr>
            <p:grpSp>
              <p:nvGrpSpPr>
                <p:cNvPr id="290983" name="Group 275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291092" name="AutoShape 276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93" name="AutoShape 277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94" name="AutoShape 27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90987" name="Group 279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291096" name="AutoShape 28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97" name="AutoShape 28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098" name="AutoShape 282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90991" name="Group 283" descr="Granite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291100" name="AutoShape 28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101" name="AutoShape 28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102" name="AutoShape 286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90995" name="Group 287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291104" name="AutoShape 28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105" name="AutoShape 28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291106" name="AutoShape 29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</p:grpSp>
        <p:sp>
          <p:nvSpPr>
            <p:cNvPr id="291107" name="Text Box 291"/>
            <p:cNvSpPr txBox="1">
              <a:spLocks noChangeArrowheads="1"/>
            </p:cNvSpPr>
            <p:nvPr/>
          </p:nvSpPr>
          <p:spPr bwMode="auto">
            <a:xfrm>
              <a:off x="3919" y="3029"/>
              <a:ext cx="92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Mercury (Hg)</a:t>
              </a:r>
            </a:p>
          </p:txBody>
        </p:sp>
        <p:sp>
          <p:nvSpPr>
            <p:cNvPr id="291108" name="Text Box 292"/>
            <p:cNvSpPr txBox="1">
              <a:spLocks noChangeArrowheads="1"/>
            </p:cNvSpPr>
            <p:nvPr/>
          </p:nvSpPr>
          <p:spPr bwMode="auto">
            <a:xfrm>
              <a:off x="3644" y="1670"/>
              <a:ext cx="32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800" b="1">
                  <a:solidFill>
                    <a:schemeClr val="accent1">
                      <a:lumMod val="75000"/>
                    </a:schemeClr>
                  </a:solidFill>
                  <a:latin typeface="Times New Roman" pitchFamily="18" charset="0"/>
                  <a:sym typeface="Symbol" pitchFamily="18" charset="2"/>
                </a:rPr>
                <a:t></a:t>
              </a:r>
              <a:endParaRPr lang="en-US" sz="28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endParaRPr>
            </a:p>
          </p:txBody>
        </p:sp>
        <p:sp>
          <p:nvSpPr>
            <p:cNvPr id="291109" name="Line 293"/>
            <p:cNvSpPr>
              <a:spLocks noChangeShapeType="1"/>
            </p:cNvSpPr>
            <p:nvPr/>
          </p:nvSpPr>
          <p:spPr bwMode="auto">
            <a:xfrm rot="-20419706">
              <a:off x="4843" y="1943"/>
              <a:ext cx="183" cy="188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91110" name="Text Box 294"/>
            <p:cNvSpPr txBox="1">
              <a:spLocks noChangeArrowheads="1"/>
            </p:cNvSpPr>
            <p:nvPr/>
          </p:nvSpPr>
          <p:spPr bwMode="auto">
            <a:xfrm>
              <a:off x="4928" y="2091"/>
              <a:ext cx="27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</a:t>
              </a:r>
            </a:p>
          </p:txBody>
        </p:sp>
        <p:sp>
          <p:nvSpPr>
            <p:cNvPr id="291111" name="Text Box 295"/>
            <p:cNvSpPr txBox="1">
              <a:spLocks noChangeArrowheads="1"/>
            </p:cNvSpPr>
            <p:nvPr/>
          </p:nvSpPr>
          <p:spPr bwMode="auto">
            <a:xfrm>
              <a:off x="4240" y="2232"/>
              <a:ext cx="27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 dirty="0" err="1">
                  <a:solidFill>
                    <a:schemeClr val="accent1">
                      <a:lumMod val="75000"/>
                    </a:schemeClr>
                  </a:solidFill>
                </a:rPr>
                <a:t>Sn</a:t>
              </a:r>
              <a:endParaRPr lang="en-US" sz="14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91112" name="Line 296"/>
            <p:cNvSpPr>
              <a:spLocks noChangeShapeType="1"/>
            </p:cNvSpPr>
            <p:nvPr/>
          </p:nvSpPr>
          <p:spPr bwMode="auto">
            <a:xfrm rot="-20419706">
              <a:off x="4421" y="2011"/>
              <a:ext cx="0" cy="235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91113" name="Line 297"/>
            <p:cNvSpPr>
              <a:spLocks noChangeShapeType="1"/>
            </p:cNvSpPr>
            <p:nvPr/>
          </p:nvSpPr>
          <p:spPr bwMode="auto">
            <a:xfrm rot="-31667131">
              <a:off x="4790" y="2326"/>
              <a:ext cx="184" cy="187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91114" name="Text Box 298"/>
            <p:cNvSpPr txBox="1">
              <a:spLocks noChangeArrowheads="1"/>
            </p:cNvSpPr>
            <p:nvPr/>
          </p:nvSpPr>
          <p:spPr bwMode="auto">
            <a:xfrm>
              <a:off x="4423" y="2373"/>
              <a:ext cx="27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</a:t>
              </a:r>
            </a:p>
          </p:txBody>
        </p:sp>
        <p:sp>
          <p:nvSpPr>
            <p:cNvPr id="291115" name="Text Box 299"/>
            <p:cNvSpPr txBox="1">
              <a:spLocks noChangeArrowheads="1"/>
            </p:cNvSpPr>
            <p:nvPr/>
          </p:nvSpPr>
          <p:spPr bwMode="auto">
            <a:xfrm>
              <a:off x="4607" y="2232"/>
              <a:ext cx="27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Sn</a:t>
              </a:r>
            </a:p>
          </p:txBody>
        </p:sp>
        <p:sp>
          <p:nvSpPr>
            <p:cNvPr id="291116" name="Line 300"/>
            <p:cNvSpPr>
              <a:spLocks noChangeShapeType="1"/>
            </p:cNvSpPr>
            <p:nvPr/>
          </p:nvSpPr>
          <p:spPr bwMode="auto">
            <a:xfrm rot="-24800801">
              <a:off x="4284" y="2421"/>
              <a:ext cx="141" cy="137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grpSp>
        <p:nvGrpSpPr>
          <p:cNvPr id="290996" name="Group 301"/>
          <p:cNvGrpSpPr>
            <a:grpSpLocks/>
          </p:cNvGrpSpPr>
          <p:nvPr/>
        </p:nvGrpSpPr>
        <p:grpSpPr bwMode="auto">
          <a:xfrm>
            <a:off x="152400" y="5562600"/>
            <a:ext cx="9220200" cy="1143000"/>
            <a:chOff x="96" y="3504"/>
            <a:chExt cx="5808" cy="720"/>
          </a:xfrm>
        </p:grpSpPr>
        <p:sp>
          <p:nvSpPr>
            <p:cNvPr id="291118" name="Rectangle 302"/>
            <p:cNvSpPr>
              <a:spLocks noChangeArrowheads="1"/>
            </p:cNvSpPr>
            <p:nvPr/>
          </p:nvSpPr>
          <p:spPr bwMode="auto">
            <a:xfrm>
              <a:off x="96" y="3504"/>
              <a:ext cx="5808" cy="44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lvl="1" eaLnBrk="0" hangingPunct="0"/>
              <a:r>
                <a:rPr lang="en-US" sz="2000" b="1" dirty="0"/>
                <a:t>Ag</a:t>
              </a:r>
              <a:r>
                <a:rPr lang="en-US" sz="2000" b="1" baseline="-25000" dirty="0"/>
                <a:t>3</a:t>
              </a:r>
              <a:r>
                <a:rPr lang="en-US" sz="2000" b="1" dirty="0"/>
                <a:t>Sn + Cu</a:t>
              </a:r>
              <a:r>
                <a:rPr lang="en-US" sz="2000" b="1" baseline="-25000" dirty="0"/>
                <a:t>3</a:t>
              </a:r>
              <a:r>
                <a:rPr lang="en-US" sz="2000" b="1" dirty="0"/>
                <a:t>Sn + Hg</a:t>
              </a:r>
              <a:r>
                <a:rPr lang="en-US" sz="2000" b="1" dirty="0">
                  <a:latin typeface="Times New Roman" pitchFamily="18" charset="0"/>
                </a:rPr>
                <a:t> </a:t>
              </a:r>
              <a:r>
                <a:rPr lang="en-US" sz="2000" b="1" dirty="0">
                  <a:latin typeface="Symbol" pitchFamily="18" charset="2"/>
                </a:rPr>
                <a:t>Þ</a:t>
              </a:r>
              <a:r>
                <a:rPr lang="en-US" sz="2000" b="1" dirty="0">
                  <a:latin typeface="Times New Roman" pitchFamily="18" charset="0"/>
                </a:rPr>
                <a:t> </a:t>
              </a:r>
              <a:r>
                <a:rPr lang="en-US" sz="2000" b="1" dirty="0"/>
                <a:t>Ag</a:t>
              </a:r>
              <a:r>
                <a:rPr lang="en-US" sz="2000" b="1" baseline="-25000" dirty="0"/>
                <a:t>3</a:t>
              </a:r>
              <a:r>
                <a:rPr lang="en-US" sz="2000" b="1" dirty="0"/>
                <a:t>Sn +     Cu</a:t>
              </a:r>
              <a:r>
                <a:rPr lang="en-US" sz="2000" b="1" baseline="-25000" dirty="0"/>
                <a:t>3</a:t>
              </a:r>
              <a:r>
                <a:rPr lang="en-US" sz="2000" b="1" dirty="0"/>
                <a:t>Sn +   Ag</a:t>
              </a:r>
              <a:r>
                <a:rPr lang="en-US" sz="2000" b="1" baseline="-25000" dirty="0"/>
                <a:t>2</a:t>
              </a:r>
              <a:r>
                <a:rPr lang="en-US" sz="2000" b="1" dirty="0"/>
                <a:t>Hg</a:t>
              </a:r>
              <a:r>
                <a:rPr lang="en-US" sz="2000" b="1" baseline="-25000" dirty="0"/>
                <a:t>3</a:t>
              </a:r>
              <a:r>
                <a:rPr lang="en-US" sz="2000" b="1" dirty="0"/>
                <a:t> +      Cu</a:t>
              </a:r>
              <a:r>
                <a:rPr lang="en-US" sz="2000" b="1" baseline="-25000" dirty="0"/>
                <a:t>6</a:t>
              </a:r>
              <a:r>
                <a:rPr lang="en-US" sz="2000" b="1" dirty="0"/>
                <a:t>Sn</a:t>
              </a:r>
              <a:r>
                <a:rPr lang="en-US" sz="2000" b="1" baseline="-25000" dirty="0"/>
                <a:t>5</a:t>
              </a:r>
              <a:r>
                <a:rPr lang="en-US" sz="2000" b="1" dirty="0">
                  <a:latin typeface="Times New Roman" pitchFamily="18" charset="0"/>
                </a:rPr>
                <a:t> </a:t>
              </a:r>
            </a:p>
            <a:p>
              <a:pPr lvl="1"/>
              <a:endParaRPr lang="en-US" sz="2000" b="1" dirty="0">
                <a:latin typeface="Times New Roman" pitchFamily="18" charset="0"/>
              </a:endParaRPr>
            </a:p>
          </p:txBody>
        </p:sp>
        <p:sp>
          <p:nvSpPr>
            <p:cNvPr id="291119" name="Text Box 303"/>
            <p:cNvSpPr txBox="1">
              <a:spLocks noChangeArrowheads="1"/>
            </p:cNvSpPr>
            <p:nvPr/>
          </p:nvSpPr>
          <p:spPr bwMode="auto">
            <a:xfrm>
              <a:off x="3408" y="4032"/>
              <a:ext cx="235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/>
                <a:t>Phillip’s Science of Dental Materials 2003</a:t>
              </a:r>
            </a:p>
          </p:txBody>
        </p:sp>
        <p:sp>
          <p:nvSpPr>
            <p:cNvPr id="291120" name="Rectangle 304"/>
            <p:cNvSpPr>
              <a:spLocks noChangeArrowheads="1"/>
            </p:cNvSpPr>
            <p:nvPr/>
          </p:nvSpPr>
          <p:spPr bwMode="auto">
            <a:xfrm>
              <a:off x="576" y="3648"/>
              <a:ext cx="23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</a:t>
              </a:r>
            </a:p>
          </p:txBody>
        </p:sp>
        <p:sp>
          <p:nvSpPr>
            <p:cNvPr id="291121" name="Rectangle 305"/>
            <p:cNvSpPr>
              <a:spLocks noChangeArrowheads="1"/>
            </p:cNvSpPr>
            <p:nvPr/>
          </p:nvSpPr>
          <p:spPr bwMode="auto">
            <a:xfrm>
              <a:off x="2640" y="3648"/>
              <a:ext cx="23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</a:t>
              </a:r>
            </a:p>
          </p:txBody>
        </p:sp>
        <p:sp>
          <p:nvSpPr>
            <p:cNvPr id="291122" name="Rectangle 306"/>
            <p:cNvSpPr>
              <a:spLocks noChangeArrowheads="1"/>
            </p:cNvSpPr>
            <p:nvPr/>
          </p:nvSpPr>
          <p:spPr bwMode="auto">
            <a:xfrm>
              <a:off x="4176" y="3648"/>
              <a:ext cx="30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</a:t>
              </a:r>
              <a:r>
                <a:rPr lang="en-US" sz="2000">
                  <a:latin typeface="Times New Roman" pitchFamily="18" charset="0"/>
                  <a:sym typeface="Symbol" pitchFamily="18" charset="2"/>
                </a:rPr>
                <a:t>1</a:t>
              </a:r>
            </a:p>
          </p:txBody>
        </p:sp>
        <p:sp>
          <p:nvSpPr>
            <p:cNvPr id="291123" name="Rectangle 307"/>
            <p:cNvSpPr>
              <a:spLocks noChangeArrowheads="1"/>
            </p:cNvSpPr>
            <p:nvPr/>
          </p:nvSpPr>
          <p:spPr bwMode="auto">
            <a:xfrm>
              <a:off x="5088" y="3648"/>
              <a:ext cx="27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</a:t>
              </a:r>
            </a:p>
          </p:txBody>
        </p:sp>
        <p:sp>
          <p:nvSpPr>
            <p:cNvPr id="291124" name="Rectangle 308"/>
            <p:cNvSpPr>
              <a:spLocks noChangeArrowheads="1"/>
            </p:cNvSpPr>
            <p:nvPr/>
          </p:nvSpPr>
          <p:spPr bwMode="auto">
            <a:xfrm>
              <a:off x="1351" y="3631"/>
              <a:ext cx="243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3600">
                  <a:latin typeface="Times New Roman" pitchFamily="18" charset="0"/>
                  <a:sym typeface="Symbol" pitchFamily="18" charset="2"/>
                </a:rPr>
                <a:t></a:t>
              </a:r>
            </a:p>
          </p:txBody>
        </p:sp>
        <p:sp>
          <p:nvSpPr>
            <p:cNvPr id="291125" name="Rectangle 309"/>
            <p:cNvSpPr>
              <a:spLocks noChangeArrowheads="1"/>
            </p:cNvSpPr>
            <p:nvPr/>
          </p:nvSpPr>
          <p:spPr bwMode="auto">
            <a:xfrm>
              <a:off x="3408" y="3648"/>
              <a:ext cx="24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3600">
                  <a:latin typeface="Times New Roman" pitchFamily="18" charset="0"/>
                  <a:sym typeface="Symbol" pitchFamily="18" charset="2"/>
                </a:rPr>
                <a:t></a:t>
              </a:r>
            </a:p>
          </p:txBody>
        </p:sp>
      </p:grp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219200"/>
          </a:xfrm>
          <a:noFill/>
          <a:ln/>
        </p:spPr>
        <p:txBody>
          <a:bodyPr lIns="90488" tIns="44450" rIns="90488" bIns="44450" anchorCtr="0">
            <a:normAutofit/>
          </a:bodyPr>
          <a:lstStyle/>
          <a:p>
            <a:pPr algn="ctr"/>
            <a:r>
              <a:rPr lang="en-US" sz="3600" dirty="0">
                <a:effectLst/>
              </a:rPr>
              <a:t>SINGLE COMPOSITION</a:t>
            </a:r>
            <a:br>
              <a:rPr lang="en-US" sz="3600" dirty="0">
                <a:effectLst/>
              </a:rPr>
            </a:br>
            <a:r>
              <a:rPr lang="en-US" sz="3600" dirty="0">
                <a:effectLst/>
              </a:rPr>
              <a:t> HIGH-COPPER ALLOYS</a:t>
            </a:r>
          </a:p>
        </p:txBody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6248400" cy="4110038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 sz="2400" dirty="0"/>
              <a:t>Gamma 1 (</a:t>
            </a:r>
            <a:r>
              <a:rPr lang="en-US" sz="2800" b="1" dirty="0">
                <a:latin typeface="Times New Roman" pitchFamily="18" charset="0"/>
                <a:sym typeface="Symbol" pitchFamily="18" charset="2"/>
              </a:rPr>
              <a:t></a:t>
            </a:r>
            <a:r>
              <a:rPr lang="en-US" sz="2800" b="1" baseline="-25000" dirty="0">
                <a:latin typeface="Times New Roman" pitchFamily="18" charset="0"/>
                <a:sym typeface="Symbol" pitchFamily="18" charset="2"/>
              </a:rPr>
              <a:t>1</a:t>
            </a:r>
            <a:r>
              <a:rPr lang="en-US" sz="2400" dirty="0"/>
              <a:t>) (Ag</a:t>
            </a:r>
            <a:r>
              <a:rPr lang="en-US" sz="2400" baseline="-25000" dirty="0"/>
              <a:t>2</a:t>
            </a:r>
            <a:r>
              <a:rPr lang="en-US" sz="2400" dirty="0"/>
              <a:t>Hg</a:t>
            </a:r>
            <a:r>
              <a:rPr lang="en-US" sz="2400" baseline="-25000" dirty="0"/>
              <a:t>3</a:t>
            </a:r>
            <a:r>
              <a:rPr lang="en-US" sz="2400" dirty="0"/>
              <a:t>) crystals</a:t>
            </a:r>
            <a:br>
              <a:rPr lang="en-US" sz="2400" dirty="0"/>
            </a:br>
            <a:r>
              <a:rPr lang="en-US" sz="2400" dirty="0"/>
              <a:t>grow binding together partially-</a:t>
            </a:r>
            <a:br>
              <a:rPr lang="en-US" sz="2400" dirty="0"/>
            </a:br>
            <a:r>
              <a:rPr lang="en-US" sz="2400" dirty="0"/>
              <a:t>dissolved gamma (</a:t>
            </a:r>
            <a:r>
              <a:rPr lang="en-US" sz="2800" b="1" dirty="0">
                <a:latin typeface="Times New Roman" pitchFamily="18" charset="0"/>
                <a:sym typeface="Symbol" pitchFamily="18" charset="2"/>
              </a:rPr>
              <a:t></a:t>
            </a:r>
            <a:r>
              <a:rPr lang="en-US" sz="2400" dirty="0"/>
              <a:t>) alloy</a:t>
            </a:r>
            <a:br>
              <a:rPr lang="en-US" sz="2400" dirty="0"/>
            </a:br>
            <a:r>
              <a:rPr lang="en-US" sz="2400" dirty="0"/>
              <a:t>particles (Ag</a:t>
            </a:r>
            <a:r>
              <a:rPr lang="en-US" sz="2400" baseline="-25000" dirty="0"/>
              <a:t>3</a:t>
            </a:r>
            <a:r>
              <a:rPr lang="en-US" sz="2400" dirty="0"/>
              <a:t>Sn)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Epsilon </a:t>
            </a:r>
            <a:r>
              <a:rPr lang="en-US" sz="2800" dirty="0"/>
              <a:t>(</a:t>
            </a:r>
            <a:r>
              <a:rPr lang="en-US" b="1" dirty="0">
                <a:latin typeface="Times New Roman" pitchFamily="18" charset="0"/>
                <a:sym typeface="Symbol" pitchFamily="18" charset="2"/>
              </a:rPr>
              <a:t></a:t>
            </a:r>
            <a:r>
              <a:rPr lang="en-US" sz="2800" dirty="0">
                <a:latin typeface="Times New Roman" pitchFamily="18" charset="0"/>
                <a:sym typeface="Symbol" pitchFamily="18" charset="2"/>
              </a:rPr>
              <a:t>)</a:t>
            </a:r>
            <a:r>
              <a:rPr lang="en-US" sz="2400" dirty="0"/>
              <a:t> (Cu</a:t>
            </a:r>
            <a:r>
              <a:rPr lang="en-US" sz="2400" baseline="-25000" dirty="0"/>
              <a:t>3</a:t>
            </a:r>
            <a:r>
              <a:rPr lang="en-US" sz="2400" dirty="0"/>
              <a:t>Sn) develops </a:t>
            </a:r>
            <a:br>
              <a:rPr lang="en-US" sz="2400" dirty="0"/>
            </a:br>
            <a:r>
              <a:rPr lang="en-US" sz="2400" dirty="0"/>
              <a:t>crystals on surface of </a:t>
            </a:r>
            <a:br>
              <a:rPr lang="en-US" sz="2400" dirty="0"/>
            </a:br>
            <a:r>
              <a:rPr lang="en-US" sz="2400" dirty="0"/>
              <a:t>gamma particle (Ag</a:t>
            </a:r>
            <a:r>
              <a:rPr lang="en-US" sz="2400" baseline="-25000" dirty="0"/>
              <a:t>3</a:t>
            </a:r>
            <a:r>
              <a:rPr lang="en-US" sz="2400" dirty="0"/>
              <a:t>Sn) </a:t>
            </a:r>
            <a:br>
              <a:rPr lang="en-US" sz="2400" dirty="0"/>
            </a:br>
            <a:r>
              <a:rPr lang="en-US" sz="2400" dirty="0"/>
              <a:t>in the form of eta (</a:t>
            </a:r>
            <a:r>
              <a:rPr lang="en-US" sz="2800" b="1" dirty="0">
                <a:latin typeface="Times New Roman" pitchFamily="18" charset="0"/>
                <a:sym typeface="Symbol" pitchFamily="18" charset="2"/>
              </a:rPr>
              <a:t>) </a:t>
            </a:r>
            <a:r>
              <a:rPr lang="en-US" sz="2400" dirty="0"/>
              <a:t>(Cu</a:t>
            </a:r>
            <a:r>
              <a:rPr lang="en-US" sz="2400" baseline="-25000" dirty="0"/>
              <a:t>6</a:t>
            </a:r>
            <a:r>
              <a:rPr lang="en-US" sz="2400" dirty="0"/>
              <a:t>Sn</a:t>
            </a:r>
            <a:r>
              <a:rPr lang="en-US" sz="2400" baseline="-25000" dirty="0"/>
              <a:t>5</a:t>
            </a:r>
            <a:r>
              <a:rPr lang="en-US" sz="2400" dirty="0"/>
              <a:t>)</a:t>
            </a:r>
          </a:p>
          <a:p>
            <a:pPr lvl="1">
              <a:lnSpc>
                <a:spcPct val="90000"/>
              </a:lnSpc>
              <a:buSzPct val="75000"/>
            </a:pPr>
            <a:r>
              <a:rPr lang="en-US" sz="2000" dirty="0"/>
              <a:t>reduces creep</a:t>
            </a:r>
          </a:p>
          <a:p>
            <a:pPr lvl="1">
              <a:lnSpc>
                <a:spcPct val="90000"/>
              </a:lnSpc>
              <a:buSzPct val="75000"/>
            </a:pPr>
            <a:r>
              <a:rPr lang="en-US" sz="2000" dirty="0"/>
              <a:t>prevents gamma-2 formation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Char char="–"/>
            </a:pPr>
            <a:endParaRPr lang="en-US" sz="2000" dirty="0"/>
          </a:p>
        </p:txBody>
      </p:sp>
      <p:sp>
        <p:nvSpPr>
          <p:cNvPr id="292868" name="Rectangle 4"/>
          <p:cNvSpPr>
            <a:spLocks noChangeArrowheads="1"/>
          </p:cNvSpPr>
          <p:nvPr/>
        </p:nvSpPr>
        <p:spPr bwMode="auto">
          <a:xfrm>
            <a:off x="5652120" y="2060848"/>
            <a:ext cx="3276600" cy="2900362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IN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353175" y="1752600"/>
            <a:ext cx="1639888" cy="1749425"/>
            <a:chOff x="2064" y="0"/>
            <a:chExt cx="1081" cy="1129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2880" y="624"/>
              <a:ext cx="192" cy="144"/>
              <a:chOff x="768" y="3072"/>
              <a:chExt cx="192" cy="144"/>
            </a:xfrm>
          </p:grpSpPr>
          <p:sp>
            <p:nvSpPr>
              <p:cNvPr id="292871" name="AutoShape 7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2872" name="AutoShape 8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2873" name="AutoShape 9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937368">
              <a:off x="2544" y="624"/>
              <a:ext cx="457" cy="505"/>
              <a:chOff x="1021" y="3059"/>
              <a:chExt cx="457" cy="505"/>
            </a:xfrm>
          </p:grpSpPr>
          <p:grpSp>
            <p:nvGrpSpPr>
              <p:cNvPr id="5" name="Group 11" descr="Granite"/>
              <p:cNvGrpSpPr>
                <a:grpSpLocks/>
              </p:cNvGrpSpPr>
              <p:nvPr/>
            </p:nvGrpSpPr>
            <p:grpSpPr bwMode="auto">
              <a:xfrm rot="-5665660">
                <a:off x="997" y="3396"/>
                <a:ext cx="192" cy="144"/>
                <a:chOff x="768" y="3072"/>
                <a:chExt cx="192" cy="144"/>
              </a:xfrm>
            </p:grpSpPr>
            <p:sp>
              <p:nvSpPr>
                <p:cNvPr id="292876" name="AutoShape 12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877" name="AutoShape 13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878" name="AutoShape 14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6" name="Group 15" descr="Granite"/>
              <p:cNvGrpSpPr>
                <a:grpSpLocks/>
              </p:cNvGrpSpPr>
              <p:nvPr/>
            </p:nvGrpSpPr>
            <p:grpSpPr bwMode="auto">
              <a:xfrm rot="-5665660">
                <a:off x="1133" y="3289"/>
                <a:ext cx="192" cy="144"/>
                <a:chOff x="768" y="3072"/>
                <a:chExt cx="192" cy="144"/>
              </a:xfrm>
            </p:grpSpPr>
            <p:sp>
              <p:nvSpPr>
                <p:cNvPr id="292880" name="AutoShape 16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881" name="AutoShape 17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882" name="AutoShape 18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7" name="Group 19" descr="Granite"/>
              <p:cNvGrpSpPr>
                <a:grpSpLocks/>
              </p:cNvGrpSpPr>
              <p:nvPr/>
            </p:nvGrpSpPr>
            <p:grpSpPr bwMode="auto">
              <a:xfrm rot="-13996117">
                <a:off x="1221" y="3186"/>
                <a:ext cx="192" cy="144"/>
                <a:chOff x="768" y="3072"/>
                <a:chExt cx="192" cy="144"/>
              </a:xfrm>
            </p:grpSpPr>
            <p:sp>
              <p:nvSpPr>
                <p:cNvPr id="292884" name="AutoShape 20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885" name="AutoShape 21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886" name="AutoShape 22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8" name="Group 23" descr="Granite"/>
              <p:cNvGrpSpPr>
                <a:grpSpLocks/>
              </p:cNvGrpSpPr>
              <p:nvPr/>
            </p:nvGrpSpPr>
            <p:grpSpPr bwMode="auto">
              <a:xfrm rot="-5665660">
                <a:off x="1310" y="3083"/>
                <a:ext cx="192" cy="144"/>
                <a:chOff x="768" y="3072"/>
                <a:chExt cx="192" cy="144"/>
              </a:xfrm>
            </p:grpSpPr>
            <p:sp>
              <p:nvSpPr>
                <p:cNvPr id="292888" name="AutoShape 24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889" name="AutoShape 25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890" name="AutoShape 26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9" name="Group 27"/>
            <p:cNvGrpSpPr>
              <a:grpSpLocks/>
            </p:cNvGrpSpPr>
            <p:nvPr/>
          </p:nvGrpSpPr>
          <p:grpSpPr bwMode="auto">
            <a:xfrm rot="4359055">
              <a:off x="2136" y="648"/>
              <a:ext cx="457" cy="505"/>
              <a:chOff x="1021" y="3059"/>
              <a:chExt cx="457" cy="505"/>
            </a:xfrm>
          </p:grpSpPr>
          <p:grpSp>
            <p:nvGrpSpPr>
              <p:cNvPr id="10" name="Group 28" descr="Granite"/>
              <p:cNvGrpSpPr>
                <a:grpSpLocks/>
              </p:cNvGrpSpPr>
              <p:nvPr/>
            </p:nvGrpSpPr>
            <p:grpSpPr bwMode="auto">
              <a:xfrm rot="-5665660">
                <a:off x="997" y="3396"/>
                <a:ext cx="192" cy="144"/>
                <a:chOff x="768" y="3072"/>
                <a:chExt cx="192" cy="144"/>
              </a:xfrm>
            </p:grpSpPr>
            <p:sp>
              <p:nvSpPr>
                <p:cNvPr id="292893" name="AutoShape 29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894" name="AutoShape 30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895" name="AutoShape 31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1" name="Group 32" descr="Granite"/>
              <p:cNvGrpSpPr>
                <a:grpSpLocks/>
              </p:cNvGrpSpPr>
              <p:nvPr/>
            </p:nvGrpSpPr>
            <p:grpSpPr bwMode="auto">
              <a:xfrm rot="-5665660">
                <a:off x="1133" y="3289"/>
                <a:ext cx="192" cy="144"/>
                <a:chOff x="768" y="3072"/>
                <a:chExt cx="192" cy="144"/>
              </a:xfrm>
            </p:grpSpPr>
            <p:sp>
              <p:nvSpPr>
                <p:cNvPr id="292897" name="AutoShape 33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898" name="AutoShape 34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899" name="AutoShape 35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2" name="Group 36" descr="Granite"/>
              <p:cNvGrpSpPr>
                <a:grpSpLocks/>
              </p:cNvGrpSpPr>
              <p:nvPr/>
            </p:nvGrpSpPr>
            <p:grpSpPr bwMode="auto">
              <a:xfrm rot="-13996117">
                <a:off x="1221" y="3186"/>
                <a:ext cx="192" cy="144"/>
                <a:chOff x="768" y="3072"/>
                <a:chExt cx="192" cy="144"/>
              </a:xfrm>
            </p:grpSpPr>
            <p:sp>
              <p:nvSpPr>
                <p:cNvPr id="292901" name="AutoShape 37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02" name="AutoShape 38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03" name="AutoShape 39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13" name="Group 40" descr="Granite"/>
              <p:cNvGrpSpPr>
                <a:grpSpLocks/>
              </p:cNvGrpSpPr>
              <p:nvPr/>
            </p:nvGrpSpPr>
            <p:grpSpPr bwMode="auto">
              <a:xfrm rot="-5665660">
                <a:off x="1310" y="3083"/>
                <a:ext cx="192" cy="144"/>
                <a:chOff x="768" y="3072"/>
                <a:chExt cx="192" cy="144"/>
              </a:xfrm>
            </p:grpSpPr>
            <p:sp>
              <p:nvSpPr>
                <p:cNvPr id="292905" name="AutoShape 41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06" name="AutoShape 42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07" name="AutoShape 43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sp>
          <p:nvSpPr>
            <p:cNvPr id="292908" name="Oval 44"/>
            <p:cNvSpPr>
              <a:spLocks noChangeArrowheads="1"/>
            </p:cNvSpPr>
            <p:nvPr/>
          </p:nvSpPr>
          <p:spPr bwMode="auto">
            <a:xfrm>
              <a:off x="2160" y="240"/>
              <a:ext cx="768" cy="672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92909" name="Text Box 45"/>
            <p:cNvSpPr txBox="1">
              <a:spLocks noChangeArrowheads="1"/>
            </p:cNvSpPr>
            <p:nvPr/>
          </p:nvSpPr>
          <p:spPr bwMode="auto">
            <a:xfrm>
              <a:off x="2112" y="480"/>
              <a:ext cx="912" cy="1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Ag-Sn Alloy</a:t>
              </a:r>
            </a:p>
          </p:txBody>
        </p:sp>
        <p:grpSp>
          <p:nvGrpSpPr>
            <p:cNvPr id="14" name="Group 46"/>
            <p:cNvGrpSpPr>
              <a:grpSpLocks/>
            </p:cNvGrpSpPr>
            <p:nvPr/>
          </p:nvGrpSpPr>
          <p:grpSpPr bwMode="auto">
            <a:xfrm>
              <a:off x="2064" y="672"/>
              <a:ext cx="192" cy="144"/>
              <a:chOff x="768" y="3072"/>
              <a:chExt cx="192" cy="144"/>
            </a:xfrm>
          </p:grpSpPr>
          <p:sp>
            <p:nvSpPr>
              <p:cNvPr id="292911" name="AutoShape 47" descr="Granite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2912" name="AutoShape 48" descr="Granite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2913" name="AutoShape 49" descr="Granite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15" name="Group 50" descr="Granite"/>
            <p:cNvGrpSpPr>
              <a:grpSpLocks/>
            </p:cNvGrpSpPr>
            <p:nvPr/>
          </p:nvGrpSpPr>
          <p:grpSpPr bwMode="auto">
            <a:xfrm rot="4713825">
              <a:off x="2285" y="199"/>
              <a:ext cx="192" cy="144"/>
              <a:chOff x="768" y="3072"/>
              <a:chExt cx="192" cy="144"/>
            </a:xfrm>
          </p:grpSpPr>
          <p:sp>
            <p:nvSpPr>
              <p:cNvPr id="292915" name="AutoShape 51" descr="Granite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2916" name="AutoShape 52" descr="Granite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2917" name="AutoShape 53" descr="Granite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16" name="Group 54" descr="Granite"/>
            <p:cNvGrpSpPr>
              <a:grpSpLocks/>
            </p:cNvGrpSpPr>
            <p:nvPr/>
          </p:nvGrpSpPr>
          <p:grpSpPr bwMode="auto">
            <a:xfrm rot="4713825">
              <a:off x="2136" y="312"/>
              <a:ext cx="192" cy="144"/>
              <a:chOff x="768" y="3072"/>
              <a:chExt cx="192" cy="144"/>
            </a:xfrm>
          </p:grpSpPr>
          <p:sp>
            <p:nvSpPr>
              <p:cNvPr id="292919" name="AutoShape 55" descr="Granite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2920" name="AutoShape 56" descr="Granite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2921" name="AutoShape 57" descr="Granite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17" name="Group 58" descr="Granite"/>
            <p:cNvGrpSpPr>
              <a:grpSpLocks/>
            </p:cNvGrpSpPr>
            <p:nvPr/>
          </p:nvGrpSpPr>
          <p:grpSpPr bwMode="auto">
            <a:xfrm rot="-3616631">
              <a:off x="2088" y="408"/>
              <a:ext cx="192" cy="144"/>
              <a:chOff x="768" y="3072"/>
              <a:chExt cx="192" cy="144"/>
            </a:xfrm>
          </p:grpSpPr>
          <p:sp>
            <p:nvSpPr>
              <p:cNvPr id="292923" name="AutoShape 59" descr="Granite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2924" name="AutoShape 60" descr="Granite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2925" name="AutoShape 61" descr="Granite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18" name="Group 62" descr="Granite"/>
            <p:cNvGrpSpPr>
              <a:grpSpLocks/>
            </p:cNvGrpSpPr>
            <p:nvPr/>
          </p:nvGrpSpPr>
          <p:grpSpPr bwMode="auto">
            <a:xfrm rot="4713825">
              <a:off x="2040" y="552"/>
              <a:ext cx="192" cy="144"/>
              <a:chOff x="768" y="3072"/>
              <a:chExt cx="192" cy="144"/>
            </a:xfrm>
          </p:grpSpPr>
          <p:sp>
            <p:nvSpPr>
              <p:cNvPr id="292927" name="AutoShape 63" descr="Granite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2928" name="AutoShape 64" descr="Granite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2929" name="AutoShape 65" descr="Granite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19" name="Group 66"/>
            <p:cNvGrpSpPr>
              <a:grpSpLocks/>
            </p:cNvGrpSpPr>
            <p:nvPr/>
          </p:nvGrpSpPr>
          <p:grpSpPr bwMode="auto">
            <a:xfrm rot="17094657">
              <a:off x="2664" y="216"/>
              <a:ext cx="457" cy="505"/>
              <a:chOff x="1021" y="3059"/>
              <a:chExt cx="457" cy="505"/>
            </a:xfrm>
          </p:grpSpPr>
          <p:grpSp>
            <p:nvGrpSpPr>
              <p:cNvPr id="20" name="Group 67" descr="Granite"/>
              <p:cNvGrpSpPr>
                <a:grpSpLocks/>
              </p:cNvGrpSpPr>
              <p:nvPr/>
            </p:nvGrpSpPr>
            <p:grpSpPr bwMode="auto">
              <a:xfrm rot="-5665660">
                <a:off x="997" y="3396"/>
                <a:ext cx="192" cy="144"/>
                <a:chOff x="768" y="3072"/>
                <a:chExt cx="192" cy="144"/>
              </a:xfrm>
            </p:grpSpPr>
            <p:sp>
              <p:nvSpPr>
                <p:cNvPr id="292932" name="AutoShape 68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33" name="AutoShape 69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34" name="AutoShape 70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1" name="Group 71" descr="Granite"/>
              <p:cNvGrpSpPr>
                <a:grpSpLocks/>
              </p:cNvGrpSpPr>
              <p:nvPr/>
            </p:nvGrpSpPr>
            <p:grpSpPr bwMode="auto">
              <a:xfrm rot="-5665660">
                <a:off x="1133" y="3289"/>
                <a:ext cx="192" cy="144"/>
                <a:chOff x="768" y="3072"/>
                <a:chExt cx="192" cy="144"/>
              </a:xfrm>
            </p:grpSpPr>
            <p:sp>
              <p:nvSpPr>
                <p:cNvPr id="292936" name="AutoShape 72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37" name="AutoShape 73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38" name="AutoShape 74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2" name="Group 75" descr="Granite"/>
              <p:cNvGrpSpPr>
                <a:grpSpLocks/>
              </p:cNvGrpSpPr>
              <p:nvPr/>
            </p:nvGrpSpPr>
            <p:grpSpPr bwMode="auto">
              <a:xfrm rot="-13996117">
                <a:off x="1221" y="3186"/>
                <a:ext cx="192" cy="144"/>
                <a:chOff x="768" y="3072"/>
                <a:chExt cx="192" cy="144"/>
              </a:xfrm>
            </p:grpSpPr>
            <p:sp>
              <p:nvSpPr>
                <p:cNvPr id="292940" name="AutoShape 76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41" name="AutoShape 77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42" name="AutoShape 78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3" name="Group 79" descr="Granite"/>
              <p:cNvGrpSpPr>
                <a:grpSpLocks/>
              </p:cNvGrpSpPr>
              <p:nvPr/>
            </p:nvGrpSpPr>
            <p:grpSpPr bwMode="auto">
              <a:xfrm rot="-5665660">
                <a:off x="1310" y="3083"/>
                <a:ext cx="192" cy="144"/>
                <a:chOff x="768" y="3072"/>
                <a:chExt cx="192" cy="144"/>
              </a:xfrm>
            </p:grpSpPr>
            <p:sp>
              <p:nvSpPr>
                <p:cNvPr id="292944" name="AutoShape 80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45" name="AutoShape 81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46" name="AutoShape 82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4" name="Group 83"/>
            <p:cNvGrpSpPr>
              <a:grpSpLocks/>
            </p:cNvGrpSpPr>
            <p:nvPr/>
          </p:nvGrpSpPr>
          <p:grpSpPr bwMode="auto">
            <a:xfrm rot="13270334">
              <a:off x="2304" y="0"/>
              <a:ext cx="457" cy="505"/>
              <a:chOff x="1021" y="3059"/>
              <a:chExt cx="457" cy="505"/>
            </a:xfrm>
          </p:grpSpPr>
          <p:grpSp>
            <p:nvGrpSpPr>
              <p:cNvPr id="25" name="Group 84" descr="Granite"/>
              <p:cNvGrpSpPr>
                <a:grpSpLocks/>
              </p:cNvGrpSpPr>
              <p:nvPr/>
            </p:nvGrpSpPr>
            <p:grpSpPr bwMode="auto">
              <a:xfrm rot="-5665660">
                <a:off x="997" y="3396"/>
                <a:ext cx="192" cy="144"/>
                <a:chOff x="768" y="3072"/>
                <a:chExt cx="192" cy="144"/>
              </a:xfrm>
            </p:grpSpPr>
            <p:sp>
              <p:nvSpPr>
                <p:cNvPr id="292949" name="AutoShape 85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50" name="AutoShape 86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51" name="AutoShape 87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6" name="Group 88" descr="Granite"/>
              <p:cNvGrpSpPr>
                <a:grpSpLocks/>
              </p:cNvGrpSpPr>
              <p:nvPr/>
            </p:nvGrpSpPr>
            <p:grpSpPr bwMode="auto">
              <a:xfrm rot="-5665660">
                <a:off x="1133" y="3289"/>
                <a:ext cx="192" cy="144"/>
                <a:chOff x="768" y="3072"/>
                <a:chExt cx="192" cy="144"/>
              </a:xfrm>
            </p:grpSpPr>
            <p:sp>
              <p:nvSpPr>
                <p:cNvPr id="292953" name="AutoShape 89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54" name="AutoShape 90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55" name="AutoShape 91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7" name="Group 92" descr="Granite"/>
              <p:cNvGrpSpPr>
                <a:grpSpLocks/>
              </p:cNvGrpSpPr>
              <p:nvPr/>
            </p:nvGrpSpPr>
            <p:grpSpPr bwMode="auto">
              <a:xfrm rot="-13996117">
                <a:off x="1221" y="3186"/>
                <a:ext cx="192" cy="144"/>
                <a:chOff x="768" y="3072"/>
                <a:chExt cx="192" cy="144"/>
              </a:xfrm>
            </p:grpSpPr>
            <p:sp>
              <p:nvSpPr>
                <p:cNvPr id="292957" name="AutoShape 93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58" name="AutoShape 94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59" name="AutoShape 95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8" name="Group 96" descr="Granite"/>
              <p:cNvGrpSpPr>
                <a:grpSpLocks/>
              </p:cNvGrpSpPr>
              <p:nvPr/>
            </p:nvGrpSpPr>
            <p:grpSpPr bwMode="auto">
              <a:xfrm rot="-5665660">
                <a:off x="1310" y="3083"/>
                <a:ext cx="192" cy="144"/>
                <a:chOff x="768" y="3072"/>
                <a:chExt cx="192" cy="144"/>
              </a:xfrm>
            </p:grpSpPr>
            <p:sp>
              <p:nvSpPr>
                <p:cNvPr id="292961" name="AutoShape 97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62" name="AutoShape 98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63" name="AutoShape 99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</p:grpSp>
      <p:grpSp>
        <p:nvGrpSpPr>
          <p:cNvPr id="29" name="Group 100"/>
          <p:cNvGrpSpPr>
            <a:grpSpLocks/>
          </p:cNvGrpSpPr>
          <p:nvPr/>
        </p:nvGrpSpPr>
        <p:grpSpPr bwMode="auto">
          <a:xfrm>
            <a:off x="7081838" y="3240088"/>
            <a:ext cx="1493837" cy="1636712"/>
            <a:chOff x="2064" y="0"/>
            <a:chExt cx="1081" cy="1129"/>
          </a:xfrm>
        </p:grpSpPr>
        <p:grpSp>
          <p:nvGrpSpPr>
            <p:cNvPr id="30" name="Group 101"/>
            <p:cNvGrpSpPr>
              <a:grpSpLocks/>
            </p:cNvGrpSpPr>
            <p:nvPr/>
          </p:nvGrpSpPr>
          <p:grpSpPr bwMode="auto">
            <a:xfrm>
              <a:off x="2880" y="624"/>
              <a:ext cx="192" cy="144"/>
              <a:chOff x="768" y="3072"/>
              <a:chExt cx="192" cy="144"/>
            </a:xfrm>
          </p:grpSpPr>
          <p:sp>
            <p:nvSpPr>
              <p:cNvPr id="292966" name="AutoShape 102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2967" name="AutoShape 103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2968" name="AutoShape 104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31" name="Group 105"/>
            <p:cNvGrpSpPr>
              <a:grpSpLocks/>
            </p:cNvGrpSpPr>
            <p:nvPr/>
          </p:nvGrpSpPr>
          <p:grpSpPr bwMode="auto">
            <a:xfrm rot="937368">
              <a:off x="2544" y="624"/>
              <a:ext cx="457" cy="505"/>
              <a:chOff x="1021" y="3059"/>
              <a:chExt cx="457" cy="505"/>
            </a:xfrm>
          </p:grpSpPr>
          <p:grpSp>
            <p:nvGrpSpPr>
              <p:cNvPr id="292930" name="Group 106" descr="Granite"/>
              <p:cNvGrpSpPr>
                <a:grpSpLocks/>
              </p:cNvGrpSpPr>
              <p:nvPr/>
            </p:nvGrpSpPr>
            <p:grpSpPr bwMode="auto">
              <a:xfrm rot="-5665660">
                <a:off x="997" y="3396"/>
                <a:ext cx="192" cy="144"/>
                <a:chOff x="768" y="3072"/>
                <a:chExt cx="192" cy="144"/>
              </a:xfrm>
            </p:grpSpPr>
            <p:sp>
              <p:nvSpPr>
                <p:cNvPr id="292971" name="AutoShape 107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72" name="AutoShape 108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73" name="AutoShape 109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2931" name="Group 110" descr="Granite"/>
              <p:cNvGrpSpPr>
                <a:grpSpLocks/>
              </p:cNvGrpSpPr>
              <p:nvPr/>
            </p:nvGrpSpPr>
            <p:grpSpPr bwMode="auto">
              <a:xfrm rot="-5665660">
                <a:off x="1133" y="3289"/>
                <a:ext cx="192" cy="144"/>
                <a:chOff x="768" y="3072"/>
                <a:chExt cx="192" cy="144"/>
              </a:xfrm>
            </p:grpSpPr>
            <p:sp>
              <p:nvSpPr>
                <p:cNvPr id="292975" name="AutoShape 111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76" name="AutoShape 112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77" name="AutoShape 113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2935" name="Group 114" descr="Granite"/>
              <p:cNvGrpSpPr>
                <a:grpSpLocks/>
              </p:cNvGrpSpPr>
              <p:nvPr/>
            </p:nvGrpSpPr>
            <p:grpSpPr bwMode="auto">
              <a:xfrm rot="-13996117">
                <a:off x="1221" y="3186"/>
                <a:ext cx="192" cy="144"/>
                <a:chOff x="768" y="3072"/>
                <a:chExt cx="192" cy="144"/>
              </a:xfrm>
            </p:grpSpPr>
            <p:sp>
              <p:nvSpPr>
                <p:cNvPr id="292979" name="AutoShape 115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80" name="AutoShape 116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81" name="AutoShape 117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2939" name="Group 118" descr="Granite"/>
              <p:cNvGrpSpPr>
                <a:grpSpLocks/>
              </p:cNvGrpSpPr>
              <p:nvPr/>
            </p:nvGrpSpPr>
            <p:grpSpPr bwMode="auto">
              <a:xfrm rot="-5665660">
                <a:off x="1310" y="3083"/>
                <a:ext cx="192" cy="144"/>
                <a:chOff x="768" y="3072"/>
                <a:chExt cx="192" cy="144"/>
              </a:xfrm>
            </p:grpSpPr>
            <p:sp>
              <p:nvSpPr>
                <p:cNvPr id="292983" name="AutoShape 119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84" name="AutoShape 120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85" name="AutoShape 121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92943" name="Group 122"/>
            <p:cNvGrpSpPr>
              <a:grpSpLocks/>
            </p:cNvGrpSpPr>
            <p:nvPr/>
          </p:nvGrpSpPr>
          <p:grpSpPr bwMode="auto">
            <a:xfrm rot="4359055">
              <a:off x="2136" y="648"/>
              <a:ext cx="457" cy="505"/>
              <a:chOff x="1021" y="3059"/>
              <a:chExt cx="457" cy="505"/>
            </a:xfrm>
          </p:grpSpPr>
          <p:grpSp>
            <p:nvGrpSpPr>
              <p:cNvPr id="292947" name="Group 123" descr="Granite"/>
              <p:cNvGrpSpPr>
                <a:grpSpLocks/>
              </p:cNvGrpSpPr>
              <p:nvPr/>
            </p:nvGrpSpPr>
            <p:grpSpPr bwMode="auto">
              <a:xfrm rot="-5665660">
                <a:off x="997" y="3396"/>
                <a:ext cx="192" cy="144"/>
                <a:chOff x="768" y="3072"/>
                <a:chExt cx="192" cy="144"/>
              </a:xfrm>
            </p:grpSpPr>
            <p:sp>
              <p:nvSpPr>
                <p:cNvPr id="292988" name="AutoShape 124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89" name="AutoShape 125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90" name="AutoShape 126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2948" name="Group 127" descr="Granite"/>
              <p:cNvGrpSpPr>
                <a:grpSpLocks/>
              </p:cNvGrpSpPr>
              <p:nvPr/>
            </p:nvGrpSpPr>
            <p:grpSpPr bwMode="auto">
              <a:xfrm rot="-5665660">
                <a:off x="1133" y="3289"/>
                <a:ext cx="192" cy="144"/>
                <a:chOff x="768" y="3072"/>
                <a:chExt cx="192" cy="144"/>
              </a:xfrm>
            </p:grpSpPr>
            <p:sp>
              <p:nvSpPr>
                <p:cNvPr id="292992" name="AutoShape 128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93" name="AutoShape 129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94" name="AutoShape 130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2952" name="Group 131" descr="Granite"/>
              <p:cNvGrpSpPr>
                <a:grpSpLocks/>
              </p:cNvGrpSpPr>
              <p:nvPr/>
            </p:nvGrpSpPr>
            <p:grpSpPr bwMode="auto">
              <a:xfrm rot="-13996117">
                <a:off x="1221" y="3186"/>
                <a:ext cx="192" cy="144"/>
                <a:chOff x="768" y="3072"/>
                <a:chExt cx="192" cy="144"/>
              </a:xfrm>
            </p:grpSpPr>
            <p:sp>
              <p:nvSpPr>
                <p:cNvPr id="292996" name="AutoShape 132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97" name="AutoShape 133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2998" name="AutoShape 134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2956" name="Group 135" descr="Granite"/>
              <p:cNvGrpSpPr>
                <a:grpSpLocks/>
              </p:cNvGrpSpPr>
              <p:nvPr/>
            </p:nvGrpSpPr>
            <p:grpSpPr bwMode="auto">
              <a:xfrm rot="-5665660">
                <a:off x="1310" y="3083"/>
                <a:ext cx="192" cy="144"/>
                <a:chOff x="768" y="3072"/>
                <a:chExt cx="192" cy="144"/>
              </a:xfrm>
            </p:grpSpPr>
            <p:sp>
              <p:nvSpPr>
                <p:cNvPr id="293000" name="AutoShape 136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01" name="AutoShape 137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02" name="AutoShape 138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sp>
          <p:nvSpPr>
            <p:cNvPr id="293003" name="Oval 139"/>
            <p:cNvSpPr>
              <a:spLocks noChangeArrowheads="1"/>
            </p:cNvSpPr>
            <p:nvPr/>
          </p:nvSpPr>
          <p:spPr bwMode="auto">
            <a:xfrm>
              <a:off x="2160" y="240"/>
              <a:ext cx="768" cy="672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93004" name="Text Box 140"/>
            <p:cNvSpPr txBox="1">
              <a:spLocks noChangeArrowheads="1"/>
            </p:cNvSpPr>
            <p:nvPr/>
          </p:nvSpPr>
          <p:spPr bwMode="auto">
            <a:xfrm>
              <a:off x="2112" y="479"/>
              <a:ext cx="912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Ag-Sn Alloy</a:t>
              </a:r>
            </a:p>
          </p:txBody>
        </p:sp>
        <p:grpSp>
          <p:nvGrpSpPr>
            <p:cNvPr id="292960" name="Group 141"/>
            <p:cNvGrpSpPr>
              <a:grpSpLocks/>
            </p:cNvGrpSpPr>
            <p:nvPr/>
          </p:nvGrpSpPr>
          <p:grpSpPr bwMode="auto">
            <a:xfrm>
              <a:off x="2064" y="672"/>
              <a:ext cx="192" cy="144"/>
              <a:chOff x="768" y="3072"/>
              <a:chExt cx="192" cy="144"/>
            </a:xfrm>
          </p:grpSpPr>
          <p:sp>
            <p:nvSpPr>
              <p:cNvPr id="293006" name="AutoShape 142" descr="Granite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3007" name="AutoShape 143" descr="Granite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3008" name="AutoShape 144" descr="Granite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92964" name="Group 145" descr="Granite"/>
            <p:cNvGrpSpPr>
              <a:grpSpLocks/>
            </p:cNvGrpSpPr>
            <p:nvPr/>
          </p:nvGrpSpPr>
          <p:grpSpPr bwMode="auto">
            <a:xfrm rot="4713825">
              <a:off x="2285" y="199"/>
              <a:ext cx="192" cy="144"/>
              <a:chOff x="768" y="3072"/>
              <a:chExt cx="192" cy="144"/>
            </a:xfrm>
          </p:grpSpPr>
          <p:sp>
            <p:nvSpPr>
              <p:cNvPr id="293010" name="AutoShape 146" descr="Granite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3011" name="AutoShape 147" descr="Granite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3012" name="AutoShape 148" descr="Granite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92965" name="Group 149" descr="Granite"/>
            <p:cNvGrpSpPr>
              <a:grpSpLocks/>
            </p:cNvGrpSpPr>
            <p:nvPr/>
          </p:nvGrpSpPr>
          <p:grpSpPr bwMode="auto">
            <a:xfrm rot="4713825">
              <a:off x="2136" y="312"/>
              <a:ext cx="192" cy="144"/>
              <a:chOff x="768" y="3072"/>
              <a:chExt cx="192" cy="144"/>
            </a:xfrm>
          </p:grpSpPr>
          <p:sp>
            <p:nvSpPr>
              <p:cNvPr id="293014" name="AutoShape 150" descr="Granite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3015" name="AutoShape 151" descr="Granite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3016" name="AutoShape 152" descr="Granite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92969" name="Group 153" descr="Granite"/>
            <p:cNvGrpSpPr>
              <a:grpSpLocks/>
            </p:cNvGrpSpPr>
            <p:nvPr/>
          </p:nvGrpSpPr>
          <p:grpSpPr bwMode="auto">
            <a:xfrm rot="-3616631">
              <a:off x="2088" y="408"/>
              <a:ext cx="192" cy="144"/>
              <a:chOff x="768" y="3072"/>
              <a:chExt cx="192" cy="144"/>
            </a:xfrm>
          </p:grpSpPr>
          <p:sp>
            <p:nvSpPr>
              <p:cNvPr id="293018" name="AutoShape 154" descr="Granite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3019" name="AutoShape 155" descr="Granite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3020" name="AutoShape 156" descr="Granite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92970" name="Group 157" descr="Granite"/>
            <p:cNvGrpSpPr>
              <a:grpSpLocks/>
            </p:cNvGrpSpPr>
            <p:nvPr/>
          </p:nvGrpSpPr>
          <p:grpSpPr bwMode="auto">
            <a:xfrm rot="4713825">
              <a:off x="2040" y="552"/>
              <a:ext cx="192" cy="144"/>
              <a:chOff x="768" y="3072"/>
              <a:chExt cx="192" cy="144"/>
            </a:xfrm>
          </p:grpSpPr>
          <p:sp>
            <p:nvSpPr>
              <p:cNvPr id="293022" name="AutoShape 158" descr="Granite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3023" name="AutoShape 159" descr="Granite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3024" name="AutoShape 160" descr="Granite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92974" name="Group 161"/>
            <p:cNvGrpSpPr>
              <a:grpSpLocks/>
            </p:cNvGrpSpPr>
            <p:nvPr/>
          </p:nvGrpSpPr>
          <p:grpSpPr bwMode="auto">
            <a:xfrm rot="17094657">
              <a:off x="2664" y="216"/>
              <a:ext cx="457" cy="505"/>
              <a:chOff x="1021" y="3059"/>
              <a:chExt cx="457" cy="505"/>
            </a:xfrm>
          </p:grpSpPr>
          <p:grpSp>
            <p:nvGrpSpPr>
              <p:cNvPr id="292978" name="Group 162" descr="Granite"/>
              <p:cNvGrpSpPr>
                <a:grpSpLocks/>
              </p:cNvGrpSpPr>
              <p:nvPr/>
            </p:nvGrpSpPr>
            <p:grpSpPr bwMode="auto">
              <a:xfrm rot="-5665660">
                <a:off x="997" y="3396"/>
                <a:ext cx="192" cy="144"/>
                <a:chOff x="768" y="3072"/>
                <a:chExt cx="192" cy="144"/>
              </a:xfrm>
            </p:grpSpPr>
            <p:sp>
              <p:nvSpPr>
                <p:cNvPr id="293027" name="AutoShape 163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28" name="AutoShape 164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29" name="AutoShape 165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2982" name="Group 166" descr="Granite"/>
              <p:cNvGrpSpPr>
                <a:grpSpLocks/>
              </p:cNvGrpSpPr>
              <p:nvPr/>
            </p:nvGrpSpPr>
            <p:grpSpPr bwMode="auto">
              <a:xfrm rot="-5665660">
                <a:off x="1133" y="3289"/>
                <a:ext cx="192" cy="144"/>
                <a:chOff x="768" y="3072"/>
                <a:chExt cx="192" cy="144"/>
              </a:xfrm>
            </p:grpSpPr>
            <p:sp>
              <p:nvSpPr>
                <p:cNvPr id="293031" name="AutoShape 167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32" name="AutoShape 168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33" name="AutoShape 169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2986" name="Group 170" descr="Granite"/>
              <p:cNvGrpSpPr>
                <a:grpSpLocks/>
              </p:cNvGrpSpPr>
              <p:nvPr/>
            </p:nvGrpSpPr>
            <p:grpSpPr bwMode="auto">
              <a:xfrm rot="-13996117">
                <a:off x="1221" y="3186"/>
                <a:ext cx="192" cy="144"/>
                <a:chOff x="768" y="3072"/>
                <a:chExt cx="192" cy="144"/>
              </a:xfrm>
            </p:grpSpPr>
            <p:sp>
              <p:nvSpPr>
                <p:cNvPr id="293035" name="AutoShape 171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36" name="AutoShape 172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37" name="AutoShape 173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2987" name="Group 174" descr="Granite"/>
              <p:cNvGrpSpPr>
                <a:grpSpLocks/>
              </p:cNvGrpSpPr>
              <p:nvPr/>
            </p:nvGrpSpPr>
            <p:grpSpPr bwMode="auto">
              <a:xfrm rot="-5665660">
                <a:off x="1310" y="3083"/>
                <a:ext cx="192" cy="144"/>
                <a:chOff x="768" y="3072"/>
                <a:chExt cx="192" cy="144"/>
              </a:xfrm>
            </p:grpSpPr>
            <p:sp>
              <p:nvSpPr>
                <p:cNvPr id="293039" name="AutoShape 175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40" name="AutoShape 176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41" name="AutoShape 177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92991" name="Group 178"/>
            <p:cNvGrpSpPr>
              <a:grpSpLocks/>
            </p:cNvGrpSpPr>
            <p:nvPr/>
          </p:nvGrpSpPr>
          <p:grpSpPr bwMode="auto">
            <a:xfrm rot="13270334">
              <a:off x="2304" y="0"/>
              <a:ext cx="457" cy="505"/>
              <a:chOff x="1021" y="3059"/>
              <a:chExt cx="457" cy="505"/>
            </a:xfrm>
          </p:grpSpPr>
          <p:grpSp>
            <p:nvGrpSpPr>
              <p:cNvPr id="292995" name="Group 179" descr="Granite"/>
              <p:cNvGrpSpPr>
                <a:grpSpLocks/>
              </p:cNvGrpSpPr>
              <p:nvPr/>
            </p:nvGrpSpPr>
            <p:grpSpPr bwMode="auto">
              <a:xfrm rot="-5665660">
                <a:off x="997" y="3396"/>
                <a:ext cx="192" cy="144"/>
                <a:chOff x="768" y="3072"/>
                <a:chExt cx="192" cy="144"/>
              </a:xfrm>
            </p:grpSpPr>
            <p:sp>
              <p:nvSpPr>
                <p:cNvPr id="293044" name="AutoShape 180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45" name="AutoShape 181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46" name="AutoShape 182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2999" name="Group 183" descr="Granite"/>
              <p:cNvGrpSpPr>
                <a:grpSpLocks/>
              </p:cNvGrpSpPr>
              <p:nvPr/>
            </p:nvGrpSpPr>
            <p:grpSpPr bwMode="auto">
              <a:xfrm rot="-5665660">
                <a:off x="1133" y="3289"/>
                <a:ext cx="192" cy="144"/>
                <a:chOff x="768" y="3072"/>
                <a:chExt cx="192" cy="144"/>
              </a:xfrm>
            </p:grpSpPr>
            <p:sp>
              <p:nvSpPr>
                <p:cNvPr id="293048" name="AutoShape 184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49" name="AutoShape 185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50" name="AutoShape 186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3005" name="Group 187" descr="Granite"/>
              <p:cNvGrpSpPr>
                <a:grpSpLocks/>
              </p:cNvGrpSpPr>
              <p:nvPr/>
            </p:nvGrpSpPr>
            <p:grpSpPr bwMode="auto">
              <a:xfrm rot="-13996117">
                <a:off x="1221" y="3186"/>
                <a:ext cx="192" cy="144"/>
                <a:chOff x="768" y="3072"/>
                <a:chExt cx="192" cy="144"/>
              </a:xfrm>
            </p:grpSpPr>
            <p:sp>
              <p:nvSpPr>
                <p:cNvPr id="293052" name="AutoShape 188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53" name="AutoShape 189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54" name="AutoShape 190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3009" name="Group 191" descr="Granite"/>
              <p:cNvGrpSpPr>
                <a:grpSpLocks/>
              </p:cNvGrpSpPr>
              <p:nvPr/>
            </p:nvGrpSpPr>
            <p:grpSpPr bwMode="auto">
              <a:xfrm rot="-5665660">
                <a:off x="1310" y="3083"/>
                <a:ext cx="192" cy="144"/>
                <a:chOff x="768" y="3072"/>
                <a:chExt cx="192" cy="144"/>
              </a:xfrm>
            </p:grpSpPr>
            <p:sp>
              <p:nvSpPr>
                <p:cNvPr id="293056" name="AutoShape 192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57" name="AutoShape 193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58" name="AutoShape 194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</p:grpSp>
      <p:grpSp>
        <p:nvGrpSpPr>
          <p:cNvPr id="293013" name="Group 195"/>
          <p:cNvGrpSpPr>
            <a:grpSpLocks/>
          </p:cNvGrpSpPr>
          <p:nvPr/>
        </p:nvGrpSpPr>
        <p:grpSpPr bwMode="auto">
          <a:xfrm>
            <a:off x="5407025" y="3090863"/>
            <a:ext cx="1455738" cy="1489075"/>
            <a:chOff x="2064" y="0"/>
            <a:chExt cx="1081" cy="1129"/>
          </a:xfrm>
        </p:grpSpPr>
        <p:grpSp>
          <p:nvGrpSpPr>
            <p:cNvPr id="293017" name="Group 196"/>
            <p:cNvGrpSpPr>
              <a:grpSpLocks/>
            </p:cNvGrpSpPr>
            <p:nvPr/>
          </p:nvGrpSpPr>
          <p:grpSpPr bwMode="auto">
            <a:xfrm>
              <a:off x="2880" y="624"/>
              <a:ext cx="192" cy="144"/>
              <a:chOff x="768" y="3072"/>
              <a:chExt cx="192" cy="144"/>
            </a:xfrm>
          </p:grpSpPr>
          <p:sp>
            <p:nvSpPr>
              <p:cNvPr id="293061" name="AutoShape 197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3062" name="AutoShape 198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3063" name="AutoShape 199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93021" name="Group 200"/>
            <p:cNvGrpSpPr>
              <a:grpSpLocks/>
            </p:cNvGrpSpPr>
            <p:nvPr/>
          </p:nvGrpSpPr>
          <p:grpSpPr bwMode="auto">
            <a:xfrm rot="937368">
              <a:off x="2544" y="624"/>
              <a:ext cx="457" cy="505"/>
              <a:chOff x="1021" y="3059"/>
              <a:chExt cx="457" cy="505"/>
            </a:xfrm>
          </p:grpSpPr>
          <p:grpSp>
            <p:nvGrpSpPr>
              <p:cNvPr id="293025" name="Group 201" descr="Granite"/>
              <p:cNvGrpSpPr>
                <a:grpSpLocks/>
              </p:cNvGrpSpPr>
              <p:nvPr/>
            </p:nvGrpSpPr>
            <p:grpSpPr bwMode="auto">
              <a:xfrm rot="-5665660">
                <a:off x="997" y="3396"/>
                <a:ext cx="192" cy="144"/>
                <a:chOff x="768" y="3072"/>
                <a:chExt cx="192" cy="144"/>
              </a:xfrm>
            </p:grpSpPr>
            <p:sp>
              <p:nvSpPr>
                <p:cNvPr id="293066" name="AutoShape 202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67" name="AutoShape 203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68" name="AutoShape 204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3026" name="Group 205" descr="Granite"/>
              <p:cNvGrpSpPr>
                <a:grpSpLocks/>
              </p:cNvGrpSpPr>
              <p:nvPr/>
            </p:nvGrpSpPr>
            <p:grpSpPr bwMode="auto">
              <a:xfrm rot="-5665660">
                <a:off x="1133" y="3289"/>
                <a:ext cx="192" cy="144"/>
                <a:chOff x="768" y="3072"/>
                <a:chExt cx="192" cy="144"/>
              </a:xfrm>
            </p:grpSpPr>
            <p:sp>
              <p:nvSpPr>
                <p:cNvPr id="293070" name="AutoShape 206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71" name="AutoShape 207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72" name="AutoShape 208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3030" name="Group 209" descr="Granite"/>
              <p:cNvGrpSpPr>
                <a:grpSpLocks/>
              </p:cNvGrpSpPr>
              <p:nvPr/>
            </p:nvGrpSpPr>
            <p:grpSpPr bwMode="auto">
              <a:xfrm rot="-13996117">
                <a:off x="1221" y="3186"/>
                <a:ext cx="192" cy="144"/>
                <a:chOff x="768" y="3072"/>
                <a:chExt cx="192" cy="144"/>
              </a:xfrm>
            </p:grpSpPr>
            <p:sp>
              <p:nvSpPr>
                <p:cNvPr id="293074" name="AutoShape 210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75" name="AutoShape 211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76" name="AutoShape 212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3034" name="Group 213" descr="Granite"/>
              <p:cNvGrpSpPr>
                <a:grpSpLocks/>
              </p:cNvGrpSpPr>
              <p:nvPr/>
            </p:nvGrpSpPr>
            <p:grpSpPr bwMode="auto">
              <a:xfrm rot="-5665660">
                <a:off x="1310" y="3083"/>
                <a:ext cx="192" cy="144"/>
                <a:chOff x="768" y="3072"/>
                <a:chExt cx="192" cy="144"/>
              </a:xfrm>
            </p:grpSpPr>
            <p:sp>
              <p:nvSpPr>
                <p:cNvPr id="293078" name="AutoShape 214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79" name="AutoShape 215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80" name="AutoShape 216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93038" name="Group 217"/>
            <p:cNvGrpSpPr>
              <a:grpSpLocks/>
            </p:cNvGrpSpPr>
            <p:nvPr/>
          </p:nvGrpSpPr>
          <p:grpSpPr bwMode="auto">
            <a:xfrm rot="4359055">
              <a:off x="2136" y="648"/>
              <a:ext cx="457" cy="505"/>
              <a:chOff x="1021" y="3059"/>
              <a:chExt cx="457" cy="505"/>
            </a:xfrm>
          </p:grpSpPr>
          <p:grpSp>
            <p:nvGrpSpPr>
              <p:cNvPr id="293042" name="Group 218" descr="Granite"/>
              <p:cNvGrpSpPr>
                <a:grpSpLocks/>
              </p:cNvGrpSpPr>
              <p:nvPr/>
            </p:nvGrpSpPr>
            <p:grpSpPr bwMode="auto">
              <a:xfrm rot="-5665660">
                <a:off x="997" y="3396"/>
                <a:ext cx="192" cy="144"/>
                <a:chOff x="768" y="3072"/>
                <a:chExt cx="192" cy="144"/>
              </a:xfrm>
            </p:grpSpPr>
            <p:sp>
              <p:nvSpPr>
                <p:cNvPr id="293083" name="AutoShape 219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84" name="AutoShape 220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85" name="AutoShape 221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3043" name="Group 222" descr="Granite"/>
              <p:cNvGrpSpPr>
                <a:grpSpLocks/>
              </p:cNvGrpSpPr>
              <p:nvPr/>
            </p:nvGrpSpPr>
            <p:grpSpPr bwMode="auto">
              <a:xfrm rot="-5665660">
                <a:off x="1133" y="3289"/>
                <a:ext cx="192" cy="144"/>
                <a:chOff x="768" y="3072"/>
                <a:chExt cx="192" cy="144"/>
              </a:xfrm>
            </p:grpSpPr>
            <p:sp>
              <p:nvSpPr>
                <p:cNvPr id="293087" name="AutoShape 223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88" name="AutoShape 224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89" name="AutoShape 225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3047" name="Group 226" descr="Granite"/>
              <p:cNvGrpSpPr>
                <a:grpSpLocks/>
              </p:cNvGrpSpPr>
              <p:nvPr/>
            </p:nvGrpSpPr>
            <p:grpSpPr bwMode="auto">
              <a:xfrm rot="-13996117">
                <a:off x="1221" y="3186"/>
                <a:ext cx="192" cy="144"/>
                <a:chOff x="768" y="3072"/>
                <a:chExt cx="192" cy="144"/>
              </a:xfrm>
            </p:grpSpPr>
            <p:sp>
              <p:nvSpPr>
                <p:cNvPr id="293091" name="AutoShape 227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92" name="AutoShape 228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93" name="AutoShape 229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3051" name="Group 230" descr="Granite"/>
              <p:cNvGrpSpPr>
                <a:grpSpLocks/>
              </p:cNvGrpSpPr>
              <p:nvPr/>
            </p:nvGrpSpPr>
            <p:grpSpPr bwMode="auto">
              <a:xfrm rot="-5665660">
                <a:off x="1310" y="3083"/>
                <a:ext cx="192" cy="144"/>
                <a:chOff x="768" y="3072"/>
                <a:chExt cx="192" cy="144"/>
              </a:xfrm>
            </p:grpSpPr>
            <p:sp>
              <p:nvSpPr>
                <p:cNvPr id="293095" name="AutoShape 231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96" name="AutoShape 232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097" name="AutoShape 233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sp>
          <p:nvSpPr>
            <p:cNvPr id="293098" name="Oval 234"/>
            <p:cNvSpPr>
              <a:spLocks noChangeArrowheads="1"/>
            </p:cNvSpPr>
            <p:nvPr/>
          </p:nvSpPr>
          <p:spPr bwMode="auto">
            <a:xfrm>
              <a:off x="2160" y="240"/>
              <a:ext cx="768" cy="672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93099" name="Text Box 235"/>
            <p:cNvSpPr txBox="1">
              <a:spLocks noChangeArrowheads="1"/>
            </p:cNvSpPr>
            <p:nvPr/>
          </p:nvSpPr>
          <p:spPr bwMode="auto">
            <a:xfrm>
              <a:off x="2112" y="480"/>
              <a:ext cx="913" cy="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Ag-Sn Alloy</a:t>
              </a:r>
            </a:p>
          </p:txBody>
        </p:sp>
        <p:grpSp>
          <p:nvGrpSpPr>
            <p:cNvPr id="293055" name="Group 236"/>
            <p:cNvGrpSpPr>
              <a:grpSpLocks/>
            </p:cNvGrpSpPr>
            <p:nvPr/>
          </p:nvGrpSpPr>
          <p:grpSpPr bwMode="auto">
            <a:xfrm>
              <a:off x="2064" y="672"/>
              <a:ext cx="192" cy="144"/>
              <a:chOff x="768" y="3072"/>
              <a:chExt cx="192" cy="144"/>
            </a:xfrm>
          </p:grpSpPr>
          <p:sp>
            <p:nvSpPr>
              <p:cNvPr id="293101" name="AutoShape 237" descr="Granite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3102" name="AutoShape 238" descr="Granite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3103" name="AutoShape 239" descr="Granite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93059" name="Group 240" descr="Granite"/>
            <p:cNvGrpSpPr>
              <a:grpSpLocks/>
            </p:cNvGrpSpPr>
            <p:nvPr/>
          </p:nvGrpSpPr>
          <p:grpSpPr bwMode="auto">
            <a:xfrm rot="4713825">
              <a:off x="2285" y="199"/>
              <a:ext cx="192" cy="144"/>
              <a:chOff x="768" y="3072"/>
              <a:chExt cx="192" cy="144"/>
            </a:xfrm>
          </p:grpSpPr>
          <p:sp>
            <p:nvSpPr>
              <p:cNvPr id="293105" name="AutoShape 241" descr="Granite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3106" name="AutoShape 242" descr="Granite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3107" name="AutoShape 243" descr="Granite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93060" name="Group 244" descr="Granite"/>
            <p:cNvGrpSpPr>
              <a:grpSpLocks/>
            </p:cNvGrpSpPr>
            <p:nvPr/>
          </p:nvGrpSpPr>
          <p:grpSpPr bwMode="auto">
            <a:xfrm rot="4713825">
              <a:off x="2136" y="312"/>
              <a:ext cx="192" cy="144"/>
              <a:chOff x="768" y="3072"/>
              <a:chExt cx="192" cy="144"/>
            </a:xfrm>
          </p:grpSpPr>
          <p:sp>
            <p:nvSpPr>
              <p:cNvPr id="293109" name="AutoShape 245" descr="Granite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3110" name="AutoShape 246" descr="Granite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3111" name="AutoShape 247" descr="Granite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93064" name="Group 248" descr="Granite"/>
            <p:cNvGrpSpPr>
              <a:grpSpLocks/>
            </p:cNvGrpSpPr>
            <p:nvPr/>
          </p:nvGrpSpPr>
          <p:grpSpPr bwMode="auto">
            <a:xfrm rot="-3616631">
              <a:off x="2088" y="408"/>
              <a:ext cx="192" cy="144"/>
              <a:chOff x="768" y="3072"/>
              <a:chExt cx="192" cy="144"/>
            </a:xfrm>
          </p:grpSpPr>
          <p:sp>
            <p:nvSpPr>
              <p:cNvPr id="293113" name="AutoShape 249" descr="Granite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3114" name="AutoShape 250" descr="Granite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3115" name="AutoShape 251" descr="Granite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93065" name="Group 252" descr="Granite"/>
            <p:cNvGrpSpPr>
              <a:grpSpLocks/>
            </p:cNvGrpSpPr>
            <p:nvPr/>
          </p:nvGrpSpPr>
          <p:grpSpPr bwMode="auto">
            <a:xfrm rot="4713825">
              <a:off x="2040" y="552"/>
              <a:ext cx="192" cy="144"/>
              <a:chOff x="768" y="3072"/>
              <a:chExt cx="192" cy="144"/>
            </a:xfrm>
          </p:grpSpPr>
          <p:sp>
            <p:nvSpPr>
              <p:cNvPr id="293117" name="AutoShape 253" descr="Granite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3118" name="AutoShape 254" descr="Granite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3119" name="AutoShape 255" descr="Granite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293069" name="Group 256"/>
            <p:cNvGrpSpPr>
              <a:grpSpLocks/>
            </p:cNvGrpSpPr>
            <p:nvPr/>
          </p:nvGrpSpPr>
          <p:grpSpPr bwMode="auto">
            <a:xfrm rot="17094657">
              <a:off x="2664" y="216"/>
              <a:ext cx="457" cy="505"/>
              <a:chOff x="1021" y="3059"/>
              <a:chExt cx="457" cy="505"/>
            </a:xfrm>
          </p:grpSpPr>
          <p:grpSp>
            <p:nvGrpSpPr>
              <p:cNvPr id="293073" name="Group 257" descr="Granite"/>
              <p:cNvGrpSpPr>
                <a:grpSpLocks/>
              </p:cNvGrpSpPr>
              <p:nvPr/>
            </p:nvGrpSpPr>
            <p:grpSpPr bwMode="auto">
              <a:xfrm rot="-5665660">
                <a:off x="997" y="3396"/>
                <a:ext cx="192" cy="144"/>
                <a:chOff x="768" y="3072"/>
                <a:chExt cx="192" cy="144"/>
              </a:xfrm>
            </p:grpSpPr>
            <p:sp>
              <p:nvSpPr>
                <p:cNvPr id="293122" name="AutoShape 258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123" name="AutoShape 259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124" name="AutoShape 260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3077" name="Group 261" descr="Granite"/>
              <p:cNvGrpSpPr>
                <a:grpSpLocks/>
              </p:cNvGrpSpPr>
              <p:nvPr/>
            </p:nvGrpSpPr>
            <p:grpSpPr bwMode="auto">
              <a:xfrm rot="-5665660">
                <a:off x="1133" y="3289"/>
                <a:ext cx="192" cy="144"/>
                <a:chOff x="768" y="3072"/>
                <a:chExt cx="192" cy="144"/>
              </a:xfrm>
            </p:grpSpPr>
            <p:sp>
              <p:nvSpPr>
                <p:cNvPr id="293126" name="AutoShape 262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127" name="AutoShape 263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128" name="AutoShape 264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3081" name="Group 265" descr="Granite"/>
              <p:cNvGrpSpPr>
                <a:grpSpLocks/>
              </p:cNvGrpSpPr>
              <p:nvPr/>
            </p:nvGrpSpPr>
            <p:grpSpPr bwMode="auto">
              <a:xfrm rot="-13996117">
                <a:off x="1221" y="3186"/>
                <a:ext cx="192" cy="144"/>
                <a:chOff x="768" y="3072"/>
                <a:chExt cx="192" cy="144"/>
              </a:xfrm>
            </p:grpSpPr>
            <p:sp>
              <p:nvSpPr>
                <p:cNvPr id="293130" name="AutoShape 266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131" name="AutoShape 267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132" name="AutoShape 268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3082" name="Group 269" descr="Granite"/>
              <p:cNvGrpSpPr>
                <a:grpSpLocks/>
              </p:cNvGrpSpPr>
              <p:nvPr/>
            </p:nvGrpSpPr>
            <p:grpSpPr bwMode="auto">
              <a:xfrm rot="-5665660">
                <a:off x="1310" y="3083"/>
                <a:ext cx="192" cy="144"/>
                <a:chOff x="768" y="3072"/>
                <a:chExt cx="192" cy="144"/>
              </a:xfrm>
            </p:grpSpPr>
            <p:sp>
              <p:nvSpPr>
                <p:cNvPr id="293134" name="AutoShape 270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135" name="AutoShape 271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136" name="AutoShape 272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  <p:grpSp>
          <p:nvGrpSpPr>
            <p:cNvPr id="293086" name="Group 273"/>
            <p:cNvGrpSpPr>
              <a:grpSpLocks/>
            </p:cNvGrpSpPr>
            <p:nvPr/>
          </p:nvGrpSpPr>
          <p:grpSpPr bwMode="auto">
            <a:xfrm rot="13270334">
              <a:off x="2304" y="0"/>
              <a:ext cx="457" cy="505"/>
              <a:chOff x="1021" y="3059"/>
              <a:chExt cx="457" cy="505"/>
            </a:xfrm>
          </p:grpSpPr>
          <p:grpSp>
            <p:nvGrpSpPr>
              <p:cNvPr id="293090" name="Group 274" descr="Granite"/>
              <p:cNvGrpSpPr>
                <a:grpSpLocks/>
              </p:cNvGrpSpPr>
              <p:nvPr/>
            </p:nvGrpSpPr>
            <p:grpSpPr bwMode="auto">
              <a:xfrm rot="-5665660">
                <a:off x="997" y="3396"/>
                <a:ext cx="192" cy="144"/>
                <a:chOff x="768" y="3072"/>
                <a:chExt cx="192" cy="144"/>
              </a:xfrm>
            </p:grpSpPr>
            <p:sp>
              <p:nvSpPr>
                <p:cNvPr id="293139" name="AutoShape 275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140" name="AutoShape 276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141" name="AutoShape 277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3094" name="Group 278" descr="Granite"/>
              <p:cNvGrpSpPr>
                <a:grpSpLocks/>
              </p:cNvGrpSpPr>
              <p:nvPr/>
            </p:nvGrpSpPr>
            <p:grpSpPr bwMode="auto">
              <a:xfrm rot="-5665660">
                <a:off x="1133" y="3289"/>
                <a:ext cx="192" cy="144"/>
                <a:chOff x="768" y="3072"/>
                <a:chExt cx="192" cy="144"/>
              </a:xfrm>
            </p:grpSpPr>
            <p:sp>
              <p:nvSpPr>
                <p:cNvPr id="293143" name="AutoShape 279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144" name="AutoShape 280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145" name="AutoShape 281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3100" name="Group 282" descr="Granite"/>
              <p:cNvGrpSpPr>
                <a:grpSpLocks/>
              </p:cNvGrpSpPr>
              <p:nvPr/>
            </p:nvGrpSpPr>
            <p:grpSpPr bwMode="auto">
              <a:xfrm rot="-13996117">
                <a:off x="1221" y="3186"/>
                <a:ext cx="192" cy="144"/>
                <a:chOff x="768" y="3072"/>
                <a:chExt cx="192" cy="144"/>
              </a:xfrm>
            </p:grpSpPr>
            <p:sp>
              <p:nvSpPr>
                <p:cNvPr id="293147" name="AutoShape 283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148" name="AutoShape 284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149" name="AutoShape 285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293104" name="Group 286" descr="Granite"/>
              <p:cNvGrpSpPr>
                <a:grpSpLocks/>
              </p:cNvGrpSpPr>
              <p:nvPr/>
            </p:nvGrpSpPr>
            <p:grpSpPr bwMode="auto">
              <a:xfrm rot="-5665660">
                <a:off x="1310" y="3083"/>
                <a:ext cx="192" cy="144"/>
                <a:chOff x="768" y="3072"/>
                <a:chExt cx="192" cy="144"/>
              </a:xfrm>
            </p:grpSpPr>
            <p:sp>
              <p:nvSpPr>
                <p:cNvPr id="293151" name="AutoShape 287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152" name="AutoShape 288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293153" name="AutoShape 289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</p:grpSp>
      </p:grpSp>
      <p:grpSp>
        <p:nvGrpSpPr>
          <p:cNvPr id="293108" name="Group 290"/>
          <p:cNvGrpSpPr>
            <a:grpSpLocks/>
          </p:cNvGrpSpPr>
          <p:nvPr/>
        </p:nvGrpSpPr>
        <p:grpSpPr bwMode="auto">
          <a:xfrm>
            <a:off x="7848600" y="2895600"/>
            <a:ext cx="304800" cy="228600"/>
            <a:chOff x="768" y="3072"/>
            <a:chExt cx="192" cy="144"/>
          </a:xfrm>
        </p:grpSpPr>
        <p:sp>
          <p:nvSpPr>
            <p:cNvPr id="293155" name="AutoShape 291"/>
            <p:cNvSpPr>
              <a:spLocks noChangeArrowheads="1"/>
            </p:cNvSpPr>
            <p:nvPr/>
          </p:nvSpPr>
          <p:spPr bwMode="auto">
            <a:xfrm>
              <a:off x="768" y="3072"/>
              <a:ext cx="144" cy="96"/>
            </a:xfrm>
            <a:prstGeom prst="hexagon">
              <a:avLst>
                <a:gd name="adj" fmla="val 37500"/>
                <a:gd name="vf" fmla="val 115470"/>
              </a:avLst>
            </a:prstGeom>
            <a:solidFill>
              <a:srgbClr val="8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293156" name="AutoShape 292"/>
            <p:cNvSpPr>
              <a:spLocks noChangeArrowheads="1"/>
            </p:cNvSpPr>
            <p:nvPr/>
          </p:nvSpPr>
          <p:spPr bwMode="auto">
            <a:xfrm>
              <a:off x="816" y="3120"/>
              <a:ext cx="96" cy="96"/>
            </a:xfrm>
            <a:prstGeom prst="octagon">
              <a:avLst>
                <a:gd name="adj" fmla="val 29287"/>
              </a:avLst>
            </a:prstGeom>
            <a:solidFill>
              <a:srgbClr val="8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293157" name="AutoShape 293"/>
            <p:cNvSpPr>
              <a:spLocks noChangeArrowheads="1"/>
            </p:cNvSpPr>
            <p:nvPr/>
          </p:nvSpPr>
          <p:spPr bwMode="auto">
            <a:xfrm>
              <a:off x="864" y="3120"/>
              <a:ext cx="96" cy="96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8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IN"/>
            </a:p>
          </p:txBody>
        </p:sp>
      </p:grpSp>
      <p:grpSp>
        <p:nvGrpSpPr>
          <p:cNvPr id="293112" name="Group 294"/>
          <p:cNvGrpSpPr>
            <a:grpSpLocks/>
          </p:cNvGrpSpPr>
          <p:nvPr/>
        </p:nvGrpSpPr>
        <p:grpSpPr bwMode="auto">
          <a:xfrm rot="2113300">
            <a:off x="7239000" y="2895600"/>
            <a:ext cx="725488" cy="801688"/>
            <a:chOff x="1021" y="3059"/>
            <a:chExt cx="457" cy="505"/>
          </a:xfrm>
        </p:grpSpPr>
        <p:grpSp>
          <p:nvGrpSpPr>
            <p:cNvPr id="293116" name="Group 295"/>
            <p:cNvGrpSpPr>
              <a:grpSpLocks/>
            </p:cNvGrpSpPr>
            <p:nvPr/>
          </p:nvGrpSpPr>
          <p:grpSpPr bwMode="auto">
            <a:xfrm rot="-5665660">
              <a:off x="997" y="3396"/>
              <a:ext cx="192" cy="144"/>
              <a:chOff x="768" y="3072"/>
              <a:chExt cx="192" cy="144"/>
            </a:xfrm>
          </p:grpSpPr>
          <p:sp>
            <p:nvSpPr>
              <p:cNvPr id="293160" name="AutoShape 296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161" name="AutoShape 297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162" name="AutoShape 298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120" name="Group 299"/>
            <p:cNvGrpSpPr>
              <a:grpSpLocks/>
            </p:cNvGrpSpPr>
            <p:nvPr/>
          </p:nvGrpSpPr>
          <p:grpSpPr bwMode="auto">
            <a:xfrm rot="-5665660">
              <a:off x="1133" y="3289"/>
              <a:ext cx="192" cy="144"/>
              <a:chOff x="768" y="3072"/>
              <a:chExt cx="192" cy="144"/>
            </a:xfrm>
          </p:grpSpPr>
          <p:sp>
            <p:nvSpPr>
              <p:cNvPr id="293164" name="AutoShape 300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165" name="AutoShape 301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166" name="AutoShape 302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121" name="Group 303"/>
            <p:cNvGrpSpPr>
              <a:grpSpLocks/>
            </p:cNvGrpSpPr>
            <p:nvPr/>
          </p:nvGrpSpPr>
          <p:grpSpPr bwMode="auto">
            <a:xfrm rot="-13996117">
              <a:off x="1221" y="3186"/>
              <a:ext cx="192" cy="144"/>
              <a:chOff x="768" y="3072"/>
              <a:chExt cx="192" cy="144"/>
            </a:xfrm>
          </p:grpSpPr>
          <p:sp>
            <p:nvSpPr>
              <p:cNvPr id="293168" name="AutoShape 304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169" name="AutoShape 305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170" name="AutoShape 306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125" name="Group 307"/>
            <p:cNvGrpSpPr>
              <a:grpSpLocks/>
            </p:cNvGrpSpPr>
            <p:nvPr/>
          </p:nvGrpSpPr>
          <p:grpSpPr bwMode="auto">
            <a:xfrm rot="-5665660">
              <a:off x="1310" y="3083"/>
              <a:ext cx="192" cy="144"/>
              <a:chOff x="768" y="3072"/>
              <a:chExt cx="192" cy="144"/>
            </a:xfrm>
          </p:grpSpPr>
          <p:sp>
            <p:nvSpPr>
              <p:cNvPr id="293172" name="AutoShape 308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173" name="AutoShape 309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174" name="AutoShape 310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</p:grpSp>
      <p:grpSp>
        <p:nvGrpSpPr>
          <p:cNvPr id="293129" name="Group 311"/>
          <p:cNvGrpSpPr>
            <a:grpSpLocks/>
          </p:cNvGrpSpPr>
          <p:nvPr/>
        </p:nvGrpSpPr>
        <p:grpSpPr bwMode="auto">
          <a:xfrm rot="3207860">
            <a:off x="6286500" y="2781300"/>
            <a:ext cx="725488" cy="801688"/>
            <a:chOff x="1021" y="3059"/>
            <a:chExt cx="457" cy="505"/>
          </a:xfrm>
        </p:grpSpPr>
        <p:grpSp>
          <p:nvGrpSpPr>
            <p:cNvPr id="293133" name="Group 312"/>
            <p:cNvGrpSpPr>
              <a:grpSpLocks/>
            </p:cNvGrpSpPr>
            <p:nvPr/>
          </p:nvGrpSpPr>
          <p:grpSpPr bwMode="auto">
            <a:xfrm rot="-5665660">
              <a:off x="997" y="3396"/>
              <a:ext cx="192" cy="144"/>
              <a:chOff x="768" y="3072"/>
              <a:chExt cx="192" cy="144"/>
            </a:xfrm>
          </p:grpSpPr>
          <p:sp>
            <p:nvSpPr>
              <p:cNvPr id="293177" name="AutoShape 313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178" name="AutoShape 314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179" name="AutoShape 315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137" name="Group 316"/>
            <p:cNvGrpSpPr>
              <a:grpSpLocks/>
            </p:cNvGrpSpPr>
            <p:nvPr/>
          </p:nvGrpSpPr>
          <p:grpSpPr bwMode="auto">
            <a:xfrm rot="-5665660">
              <a:off x="1133" y="3289"/>
              <a:ext cx="192" cy="144"/>
              <a:chOff x="768" y="3072"/>
              <a:chExt cx="192" cy="144"/>
            </a:xfrm>
          </p:grpSpPr>
          <p:sp>
            <p:nvSpPr>
              <p:cNvPr id="293181" name="AutoShape 317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182" name="AutoShape 318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183" name="AutoShape 319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138" name="Group 320"/>
            <p:cNvGrpSpPr>
              <a:grpSpLocks/>
            </p:cNvGrpSpPr>
            <p:nvPr/>
          </p:nvGrpSpPr>
          <p:grpSpPr bwMode="auto">
            <a:xfrm rot="-13996117">
              <a:off x="1221" y="3186"/>
              <a:ext cx="192" cy="144"/>
              <a:chOff x="768" y="3072"/>
              <a:chExt cx="192" cy="144"/>
            </a:xfrm>
          </p:grpSpPr>
          <p:sp>
            <p:nvSpPr>
              <p:cNvPr id="293185" name="AutoShape 321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186" name="AutoShape 322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187" name="AutoShape 323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142" name="Group 324"/>
            <p:cNvGrpSpPr>
              <a:grpSpLocks/>
            </p:cNvGrpSpPr>
            <p:nvPr/>
          </p:nvGrpSpPr>
          <p:grpSpPr bwMode="auto">
            <a:xfrm rot="-5665660">
              <a:off x="1310" y="3083"/>
              <a:ext cx="192" cy="144"/>
              <a:chOff x="768" y="3072"/>
              <a:chExt cx="192" cy="144"/>
            </a:xfrm>
          </p:grpSpPr>
          <p:sp>
            <p:nvSpPr>
              <p:cNvPr id="293189" name="AutoShape 325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190" name="AutoShape 326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191" name="AutoShape 327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</p:grpSp>
      <p:grpSp>
        <p:nvGrpSpPr>
          <p:cNvPr id="293146" name="Group 328"/>
          <p:cNvGrpSpPr>
            <a:grpSpLocks/>
          </p:cNvGrpSpPr>
          <p:nvPr/>
        </p:nvGrpSpPr>
        <p:grpSpPr bwMode="auto">
          <a:xfrm>
            <a:off x="6172200" y="3200400"/>
            <a:ext cx="838200" cy="762000"/>
            <a:chOff x="576" y="2880"/>
            <a:chExt cx="528" cy="480"/>
          </a:xfrm>
        </p:grpSpPr>
        <p:grpSp>
          <p:nvGrpSpPr>
            <p:cNvPr id="293150" name="Group 329"/>
            <p:cNvGrpSpPr>
              <a:grpSpLocks/>
            </p:cNvGrpSpPr>
            <p:nvPr/>
          </p:nvGrpSpPr>
          <p:grpSpPr bwMode="auto">
            <a:xfrm>
              <a:off x="576" y="2880"/>
              <a:ext cx="192" cy="144"/>
              <a:chOff x="768" y="3072"/>
              <a:chExt cx="192" cy="144"/>
            </a:xfrm>
          </p:grpSpPr>
          <p:sp>
            <p:nvSpPr>
              <p:cNvPr id="293194" name="AutoShape 330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195" name="AutoShape 331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196" name="AutoShape 332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154" name="Group 333"/>
            <p:cNvGrpSpPr>
              <a:grpSpLocks/>
            </p:cNvGrpSpPr>
            <p:nvPr/>
          </p:nvGrpSpPr>
          <p:grpSpPr bwMode="auto">
            <a:xfrm rot="-8330457">
              <a:off x="720" y="2928"/>
              <a:ext cx="192" cy="144"/>
              <a:chOff x="768" y="3072"/>
              <a:chExt cx="192" cy="144"/>
            </a:xfrm>
          </p:grpSpPr>
          <p:sp>
            <p:nvSpPr>
              <p:cNvPr id="293198" name="AutoShape 334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199" name="AutoShape 335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00" name="AutoShape 336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158" name="Group 337"/>
            <p:cNvGrpSpPr>
              <a:grpSpLocks/>
            </p:cNvGrpSpPr>
            <p:nvPr/>
          </p:nvGrpSpPr>
          <p:grpSpPr bwMode="auto">
            <a:xfrm>
              <a:off x="672" y="3024"/>
              <a:ext cx="192" cy="144"/>
              <a:chOff x="768" y="3072"/>
              <a:chExt cx="192" cy="144"/>
            </a:xfrm>
          </p:grpSpPr>
          <p:sp>
            <p:nvSpPr>
              <p:cNvPr id="293202" name="AutoShape 338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03" name="AutoShape 339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04" name="AutoShape 340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159" name="Group 341"/>
            <p:cNvGrpSpPr>
              <a:grpSpLocks/>
            </p:cNvGrpSpPr>
            <p:nvPr/>
          </p:nvGrpSpPr>
          <p:grpSpPr bwMode="auto">
            <a:xfrm>
              <a:off x="816" y="3024"/>
              <a:ext cx="192" cy="144"/>
              <a:chOff x="768" y="3072"/>
              <a:chExt cx="192" cy="144"/>
            </a:xfrm>
          </p:grpSpPr>
          <p:sp>
            <p:nvSpPr>
              <p:cNvPr id="293206" name="AutoShape 342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07" name="AutoShape 343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08" name="AutoShape 344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163" name="Group 345"/>
            <p:cNvGrpSpPr>
              <a:grpSpLocks/>
            </p:cNvGrpSpPr>
            <p:nvPr/>
          </p:nvGrpSpPr>
          <p:grpSpPr bwMode="auto">
            <a:xfrm rot="-8330457">
              <a:off x="768" y="3120"/>
              <a:ext cx="192" cy="144"/>
              <a:chOff x="768" y="3072"/>
              <a:chExt cx="192" cy="144"/>
            </a:xfrm>
          </p:grpSpPr>
          <p:sp>
            <p:nvSpPr>
              <p:cNvPr id="293210" name="AutoShape 346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11" name="AutoShape 347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12" name="AutoShape 348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167" name="Group 349"/>
            <p:cNvGrpSpPr>
              <a:grpSpLocks/>
            </p:cNvGrpSpPr>
            <p:nvPr/>
          </p:nvGrpSpPr>
          <p:grpSpPr bwMode="auto">
            <a:xfrm>
              <a:off x="912" y="3120"/>
              <a:ext cx="192" cy="144"/>
              <a:chOff x="768" y="3072"/>
              <a:chExt cx="192" cy="144"/>
            </a:xfrm>
          </p:grpSpPr>
          <p:sp>
            <p:nvSpPr>
              <p:cNvPr id="293214" name="AutoShape 350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15" name="AutoShape 351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16" name="AutoShape 352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171" name="Group 353"/>
            <p:cNvGrpSpPr>
              <a:grpSpLocks/>
            </p:cNvGrpSpPr>
            <p:nvPr/>
          </p:nvGrpSpPr>
          <p:grpSpPr bwMode="auto">
            <a:xfrm>
              <a:off x="864" y="3216"/>
              <a:ext cx="192" cy="144"/>
              <a:chOff x="768" y="3072"/>
              <a:chExt cx="192" cy="144"/>
            </a:xfrm>
          </p:grpSpPr>
          <p:sp>
            <p:nvSpPr>
              <p:cNvPr id="293218" name="AutoShape 354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19" name="AutoShape 355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20" name="AutoShape 356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</p:grpSp>
      <p:grpSp>
        <p:nvGrpSpPr>
          <p:cNvPr id="293175" name="Group 357"/>
          <p:cNvGrpSpPr>
            <a:grpSpLocks/>
          </p:cNvGrpSpPr>
          <p:nvPr/>
        </p:nvGrpSpPr>
        <p:grpSpPr bwMode="auto">
          <a:xfrm>
            <a:off x="6705600" y="3200400"/>
            <a:ext cx="838200" cy="685800"/>
            <a:chOff x="576" y="2880"/>
            <a:chExt cx="528" cy="480"/>
          </a:xfrm>
        </p:grpSpPr>
        <p:grpSp>
          <p:nvGrpSpPr>
            <p:cNvPr id="293176" name="Group 358"/>
            <p:cNvGrpSpPr>
              <a:grpSpLocks/>
            </p:cNvGrpSpPr>
            <p:nvPr/>
          </p:nvGrpSpPr>
          <p:grpSpPr bwMode="auto">
            <a:xfrm>
              <a:off x="576" y="2880"/>
              <a:ext cx="192" cy="144"/>
              <a:chOff x="768" y="3072"/>
              <a:chExt cx="192" cy="144"/>
            </a:xfrm>
          </p:grpSpPr>
          <p:sp>
            <p:nvSpPr>
              <p:cNvPr id="293223" name="AutoShape 359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24" name="AutoShape 360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25" name="AutoShape 361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180" name="Group 362"/>
            <p:cNvGrpSpPr>
              <a:grpSpLocks/>
            </p:cNvGrpSpPr>
            <p:nvPr/>
          </p:nvGrpSpPr>
          <p:grpSpPr bwMode="auto">
            <a:xfrm rot="-8330457">
              <a:off x="720" y="2928"/>
              <a:ext cx="192" cy="144"/>
              <a:chOff x="768" y="3072"/>
              <a:chExt cx="192" cy="144"/>
            </a:xfrm>
          </p:grpSpPr>
          <p:sp>
            <p:nvSpPr>
              <p:cNvPr id="293227" name="AutoShape 363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28" name="AutoShape 364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29" name="AutoShape 365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184" name="Group 366"/>
            <p:cNvGrpSpPr>
              <a:grpSpLocks/>
            </p:cNvGrpSpPr>
            <p:nvPr/>
          </p:nvGrpSpPr>
          <p:grpSpPr bwMode="auto">
            <a:xfrm>
              <a:off x="672" y="3024"/>
              <a:ext cx="192" cy="144"/>
              <a:chOff x="768" y="3072"/>
              <a:chExt cx="192" cy="144"/>
            </a:xfrm>
          </p:grpSpPr>
          <p:sp>
            <p:nvSpPr>
              <p:cNvPr id="293231" name="AutoShape 367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32" name="AutoShape 368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33" name="AutoShape 369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188" name="Group 370"/>
            <p:cNvGrpSpPr>
              <a:grpSpLocks/>
            </p:cNvGrpSpPr>
            <p:nvPr/>
          </p:nvGrpSpPr>
          <p:grpSpPr bwMode="auto">
            <a:xfrm>
              <a:off x="816" y="3024"/>
              <a:ext cx="192" cy="144"/>
              <a:chOff x="768" y="3072"/>
              <a:chExt cx="192" cy="144"/>
            </a:xfrm>
          </p:grpSpPr>
          <p:sp>
            <p:nvSpPr>
              <p:cNvPr id="293235" name="AutoShape 371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36" name="AutoShape 372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37" name="AutoShape 373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192" name="Group 374"/>
            <p:cNvGrpSpPr>
              <a:grpSpLocks/>
            </p:cNvGrpSpPr>
            <p:nvPr/>
          </p:nvGrpSpPr>
          <p:grpSpPr bwMode="auto">
            <a:xfrm rot="-8330457">
              <a:off x="768" y="3120"/>
              <a:ext cx="192" cy="144"/>
              <a:chOff x="768" y="3072"/>
              <a:chExt cx="192" cy="144"/>
            </a:xfrm>
          </p:grpSpPr>
          <p:sp>
            <p:nvSpPr>
              <p:cNvPr id="293239" name="AutoShape 375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40" name="AutoShape 376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41" name="AutoShape 377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193" name="Group 378"/>
            <p:cNvGrpSpPr>
              <a:grpSpLocks/>
            </p:cNvGrpSpPr>
            <p:nvPr/>
          </p:nvGrpSpPr>
          <p:grpSpPr bwMode="auto">
            <a:xfrm>
              <a:off x="912" y="3120"/>
              <a:ext cx="192" cy="144"/>
              <a:chOff x="768" y="3072"/>
              <a:chExt cx="192" cy="144"/>
            </a:xfrm>
          </p:grpSpPr>
          <p:sp>
            <p:nvSpPr>
              <p:cNvPr id="293243" name="AutoShape 379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44" name="AutoShape 380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45" name="AutoShape 381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197" name="Group 382"/>
            <p:cNvGrpSpPr>
              <a:grpSpLocks/>
            </p:cNvGrpSpPr>
            <p:nvPr/>
          </p:nvGrpSpPr>
          <p:grpSpPr bwMode="auto">
            <a:xfrm>
              <a:off x="864" y="3216"/>
              <a:ext cx="192" cy="144"/>
              <a:chOff x="768" y="3072"/>
              <a:chExt cx="192" cy="144"/>
            </a:xfrm>
          </p:grpSpPr>
          <p:sp>
            <p:nvSpPr>
              <p:cNvPr id="293247" name="AutoShape 383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48" name="AutoShape 384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49" name="AutoShape 385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</p:grpSp>
      <p:grpSp>
        <p:nvGrpSpPr>
          <p:cNvPr id="293201" name="Group 386"/>
          <p:cNvGrpSpPr>
            <a:grpSpLocks/>
          </p:cNvGrpSpPr>
          <p:nvPr/>
        </p:nvGrpSpPr>
        <p:grpSpPr bwMode="auto">
          <a:xfrm rot="-5665660">
            <a:off x="7277100" y="2781300"/>
            <a:ext cx="838200" cy="762000"/>
            <a:chOff x="1296" y="2928"/>
            <a:chExt cx="528" cy="480"/>
          </a:xfrm>
        </p:grpSpPr>
        <p:grpSp>
          <p:nvGrpSpPr>
            <p:cNvPr id="293205" name="Group 387"/>
            <p:cNvGrpSpPr>
              <a:grpSpLocks/>
            </p:cNvGrpSpPr>
            <p:nvPr/>
          </p:nvGrpSpPr>
          <p:grpSpPr bwMode="auto">
            <a:xfrm>
              <a:off x="1296" y="2928"/>
              <a:ext cx="192" cy="144"/>
              <a:chOff x="768" y="3072"/>
              <a:chExt cx="192" cy="144"/>
            </a:xfrm>
          </p:grpSpPr>
          <p:sp>
            <p:nvSpPr>
              <p:cNvPr id="293252" name="AutoShape 388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53" name="AutoShape 389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54" name="AutoShape 390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209" name="Group 391"/>
            <p:cNvGrpSpPr>
              <a:grpSpLocks/>
            </p:cNvGrpSpPr>
            <p:nvPr/>
          </p:nvGrpSpPr>
          <p:grpSpPr bwMode="auto">
            <a:xfrm rot="-8330457">
              <a:off x="1440" y="2976"/>
              <a:ext cx="192" cy="144"/>
              <a:chOff x="768" y="3072"/>
              <a:chExt cx="192" cy="144"/>
            </a:xfrm>
          </p:grpSpPr>
          <p:sp>
            <p:nvSpPr>
              <p:cNvPr id="293256" name="AutoShape 392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57" name="AutoShape 393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58" name="AutoShape 394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213" name="Group 395"/>
            <p:cNvGrpSpPr>
              <a:grpSpLocks/>
            </p:cNvGrpSpPr>
            <p:nvPr/>
          </p:nvGrpSpPr>
          <p:grpSpPr bwMode="auto">
            <a:xfrm>
              <a:off x="1392" y="3072"/>
              <a:ext cx="192" cy="144"/>
              <a:chOff x="768" y="3072"/>
              <a:chExt cx="192" cy="144"/>
            </a:xfrm>
          </p:grpSpPr>
          <p:sp>
            <p:nvSpPr>
              <p:cNvPr id="293260" name="AutoShape 396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61" name="AutoShape 397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62" name="AutoShape 398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217" name="Group 399"/>
            <p:cNvGrpSpPr>
              <a:grpSpLocks/>
            </p:cNvGrpSpPr>
            <p:nvPr/>
          </p:nvGrpSpPr>
          <p:grpSpPr bwMode="auto">
            <a:xfrm>
              <a:off x="1536" y="3072"/>
              <a:ext cx="192" cy="144"/>
              <a:chOff x="768" y="3072"/>
              <a:chExt cx="192" cy="144"/>
            </a:xfrm>
          </p:grpSpPr>
          <p:sp>
            <p:nvSpPr>
              <p:cNvPr id="293264" name="AutoShape 400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65" name="AutoShape 401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66" name="AutoShape 402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221" name="Group 403"/>
            <p:cNvGrpSpPr>
              <a:grpSpLocks/>
            </p:cNvGrpSpPr>
            <p:nvPr/>
          </p:nvGrpSpPr>
          <p:grpSpPr bwMode="auto">
            <a:xfrm rot="-8330457">
              <a:off x="1488" y="3168"/>
              <a:ext cx="192" cy="144"/>
              <a:chOff x="768" y="3072"/>
              <a:chExt cx="192" cy="144"/>
            </a:xfrm>
          </p:grpSpPr>
          <p:sp>
            <p:nvSpPr>
              <p:cNvPr id="293268" name="AutoShape 404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69" name="AutoShape 405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70" name="AutoShape 406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222" name="Group 407"/>
            <p:cNvGrpSpPr>
              <a:grpSpLocks/>
            </p:cNvGrpSpPr>
            <p:nvPr/>
          </p:nvGrpSpPr>
          <p:grpSpPr bwMode="auto">
            <a:xfrm>
              <a:off x="1632" y="3168"/>
              <a:ext cx="192" cy="144"/>
              <a:chOff x="768" y="3072"/>
              <a:chExt cx="192" cy="144"/>
            </a:xfrm>
          </p:grpSpPr>
          <p:sp>
            <p:nvSpPr>
              <p:cNvPr id="293272" name="AutoShape 408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73" name="AutoShape 409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74" name="AutoShape 410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226" name="Group 411"/>
            <p:cNvGrpSpPr>
              <a:grpSpLocks/>
            </p:cNvGrpSpPr>
            <p:nvPr/>
          </p:nvGrpSpPr>
          <p:grpSpPr bwMode="auto">
            <a:xfrm>
              <a:off x="1584" y="3264"/>
              <a:ext cx="192" cy="144"/>
              <a:chOff x="768" y="3072"/>
              <a:chExt cx="192" cy="144"/>
            </a:xfrm>
          </p:grpSpPr>
          <p:sp>
            <p:nvSpPr>
              <p:cNvPr id="293276" name="AutoShape 412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77" name="AutoShape 413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78" name="AutoShape 414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</p:grpSp>
      <p:grpSp>
        <p:nvGrpSpPr>
          <p:cNvPr id="293230" name="Group 415"/>
          <p:cNvGrpSpPr>
            <a:grpSpLocks/>
          </p:cNvGrpSpPr>
          <p:nvPr/>
        </p:nvGrpSpPr>
        <p:grpSpPr bwMode="auto">
          <a:xfrm rot="-4885010">
            <a:off x="6667500" y="3314700"/>
            <a:ext cx="838200" cy="762000"/>
            <a:chOff x="1296" y="2928"/>
            <a:chExt cx="528" cy="480"/>
          </a:xfrm>
        </p:grpSpPr>
        <p:grpSp>
          <p:nvGrpSpPr>
            <p:cNvPr id="293234" name="Group 416"/>
            <p:cNvGrpSpPr>
              <a:grpSpLocks/>
            </p:cNvGrpSpPr>
            <p:nvPr/>
          </p:nvGrpSpPr>
          <p:grpSpPr bwMode="auto">
            <a:xfrm>
              <a:off x="1296" y="2928"/>
              <a:ext cx="192" cy="144"/>
              <a:chOff x="768" y="3072"/>
              <a:chExt cx="192" cy="144"/>
            </a:xfrm>
          </p:grpSpPr>
          <p:sp>
            <p:nvSpPr>
              <p:cNvPr id="293281" name="AutoShape 417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82" name="AutoShape 418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83" name="AutoShape 419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238" name="Group 420"/>
            <p:cNvGrpSpPr>
              <a:grpSpLocks/>
            </p:cNvGrpSpPr>
            <p:nvPr/>
          </p:nvGrpSpPr>
          <p:grpSpPr bwMode="auto">
            <a:xfrm rot="-8330457">
              <a:off x="1440" y="2976"/>
              <a:ext cx="192" cy="144"/>
              <a:chOff x="768" y="3072"/>
              <a:chExt cx="192" cy="144"/>
            </a:xfrm>
          </p:grpSpPr>
          <p:sp>
            <p:nvSpPr>
              <p:cNvPr id="293285" name="AutoShape 421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86" name="AutoShape 422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87" name="AutoShape 423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242" name="Group 424"/>
            <p:cNvGrpSpPr>
              <a:grpSpLocks/>
            </p:cNvGrpSpPr>
            <p:nvPr/>
          </p:nvGrpSpPr>
          <p:grpSpPr bwMode="auto">
            <a:xfrm>
              <a:off x="1392" y="3072"/>
              <a:ext cx="192" cy="144"/>
              <a:chOff x="768" y="3072"/>
              <a:chExt cx="192" cy="144"/>
            </a:xfrm>
          </p:grpSpPr>
          <p:sp>
            <p:nvSpPr>
              <p:cNvPr id="293289" name="AutoShape 425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90" name="AutoShape 426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91" name="AutoShape 427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246" name="Group 428"/>
            <p:cNvGrpSpPr>
              <a:grpSpLocks/>
            </p:cNvGrpSpPr>
            <p:nvPr/>
          </p:nvGrpSpPr>
          <p:grpSpPr bwMode="auto">
            <a:xfrm>
              <a:off x="1536" y="3072"/>
              <a:ext cx="192" cy="144"/>
              <a:chOff x="768" y="3072"/>
              <a:chExt cx="192" cy="144"/>
            </a:xfrm>
          </p:grpSpPr>
          <p:sp>
            <p:nvSpPr>
              <p:cNvPr id="293293" name="AutoShape 429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94" name="AutoShape 430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95" name="AutoShape 431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250" name="Group 432"/>
            <p:cNvGrpSpPr>
              <a:grpSpLocks/>
            </p:cNvGrpSpPr>
            <p:nvPr/>
          </p:nvGrpSpPr>
          <p:grpSpPr bwMode="auto">
            <a:xfrm rot="-8330457">
              <a:off x="1488" y="3168"/>
              <a:ext cx="192" cy="144"/>
              <a:chOff x="768" y="3072"/>
              <a:chExt cx="192" cy="144"/>
            </a:xfrm>
          </p:grpSpPr>
          <p:sp>
            <p:nvSpPr>
              <p:cNvPr id="293297" name="AutoShape 433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98" name="AutoShape 434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299" name="AutoShape 435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251" name="Group 436"/>
            <p:cNvGrpSpPr>
              <a:grpSpLocks/>
            </p:cNvGrpSpPr>
            <p:nvPr/>
          </p:nvGrpSpPr>
          <p:grpSpPr bwMode="auto">
            <a:xfrm>
              <a:off x="1632" y="3168"/>
              <a:ext cx="192" cy="144"/>
              <a:chOff x="768" y="3072"/>
              <a:chExt cx="192" cy="144"/>
            </a:xfrm>
          </p:grpSpPr>
          <p:sp>
            <p:nvSpPr>
              <p:cNvPr id="293301" name="AutoShape 437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302" name="AutoShape 438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303" name="AutoShape 439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255" name="Group 440"/>
            <p:cNvGrpSpPr>
              <a:grpSpLocks/>
            </p:cNvGrpSpPr>
            <p:nvPr/>
          </p:nvGrpSpPr>
          <p:grpSpPr bwMode="auto">
            <a:xfrm>
              <a:off x="1584" y="3264"/>
              <a:ext cx="192" cy="144"/>
              <a:chOff x="768" y="3072"/>
              <a:chExt cx="192" cy="144"/>
            </a:xfrm>
          </p:grpSpPr>
          <p:sp>
            <p:nvSpPr>
              <p:cNvPr id="293305" name="AutoShape 441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306" name="AutoShape 442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307" name="AutoShape 443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</p:grpSp>
      <p:grpSp>
        <p:nvGrpSpPr>
          <p:cNvPr id="293259" name="Group 444"/>
          <p:cNvGrpSpPr>
            <a:grpSpLocks/>
          </p:cNvGrpSpPr>
          <p:nvPr/>
        </p:nvGrpSpPr>
        <p:grpSpPr bwMode="auto">
          <a:xfrm>
            <a:off x="6172200" y="3048000"/>
            <a:ext cx="838200" cy="762000"/>
            <a:chOff x="576" y="2880"/>
            <a:chExt cx="528" cy="480"/>
          </a:xfrm>
        </p:grpSpPr>
        <p:grpSp>
          <p:nvGrpSpPr>
            <p:cNvPr id="293263" name="Group 445"/>
            <p:cNvGrpSpPr>
              <a:grpSpLocks/>
            </p:cNvGrpSpPr>
            <p:nvPr/>
          </p:nvGrpSpPr>
          <p:grpSpPr bwMode="auto">
            <a:xfrm>
              <a:off x="576" y="2880"/>
              <a:ext cx="192" cy="144"/>
              <a:chOff x="768" y="3072"/>
              <a:chExt cx="192" cy="144"/>
            </a:xfrm>
          </p:grpSpPr>
          <p:sp>
            <p:nvSpPr>
              <p:cNvPr id="293310" name="AutoShape 446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311" name="AutoShape 447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312" name="AutoShape 448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267" name="Group 449"/>
            <p:cNvGrpSpPr>
              <a:grpSpLocks/>
            </p:cNvGrpSpPr>
            <p:nvPr/>
          </p:nvGrpSpPr>
          <p:grpSpPr bwMode="auto">
            <a:xfrm rot="-8330457">
              <a:off x="720" y="2928"/>
              <a:ext cx="192" cy="144"/>
              <a:chOff x="768" y="3072"/>
              <a:chExt cx="192" cy="144"/>
            </a:xfrm>
          </p:grpSpPr>
          <p:sp>
            <p:nvSpPr>
              <p:cNvPr id="293314" name="AutoShape 450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315" name="AutoShape 451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316" name="AutoShape 452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271" name="Group 453"/>
            <p:cNvGrpSpPr>
              <a:grpSpLocks/>
            </p:cNvGrpSpPr>
            <p:nvPr/>
          </p:nvGrpSpPr>
          <p:grpSpPr bwMode="auto">
            <a:xfrm>
              <a:off x="672" y="3024"/>
              <a:ext cx="192" cy="144"/>
              <a:chOff x="768" y="3072"/>
              <a:chExt cx="192" cy="144"/>
            </a:xfrm>
          </p:grpSpPr>
          <p:sp>
            <p:nvSpPr>
              <p:cNvPr id="293318" name="AutoShape 454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319" name="AutoShape 455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320" name="AutoShape 456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275" name="Group 457"/>
            <p:cNvGrpSpPr>
              <a:grpSpLocks/>
            </p:cNvGrpSpPr>
            <p:nvPr/>
          </p:nvGrpSpPr>
          <p:grpSpPr bwMode="auto">
            <a:xfrm>
              <a:off x="816" y="3024"/>
              <a:ext cx="192" cy="144"/>
              <a:chOff x="768" y="3072"/>
              <a:chExt cx="192" cy="144"/>
            </a:xfrm>
          </p:grpSpPr>
          <p:sp>
            <p:nvSpPr>
              <p:cNvPr id="293322" name="AutoShape 458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323" name="AutoShape 459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324" name="AutoShape 460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279" name="Group 461"/>
            <p:cNvGrpSpPr>
              <a:grpSpLocks/>
            </p:cNvGrpSpPr>
            <p:nvPr/>
          </p:nvGrpSpPr>
          <p:grpSpPr bwMode="auto">
            <a:xfrm rot="-8330457">
              <a:off x="768" y="3120"/>
              <a:ext cx="192" cy="144"/>
              <a:chOff x="768" y="3072"/>
              <a:chExt cx="192" cy="144"/>
            </a:xfrm>
          </p:grpSpPr>
          <p:sp>
            <p:nvSpPr>
              <p:cNvPr id="293326" name="AutoShape 462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327" name="AutoShape 463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328" name="AutoShape 464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280" name="Group 465"/>
            <p:cNvGrpSpPr>
              <a:grpSpLocks/>
            </p:cNvGrpSpPr>
            <p:nvPr/>
          </p:nvGrpSpPr>
          <p:grpSpPr bwMode="auto">
            <a:xfrm>
              <a:off x="912" y="3120"/>
              <a:ext cx="192" cy="144"/>
              <a:chOff x="768" y="3072"/>
              <a:chExt cx="192" cy="144"/>
            </a:xfrm>
          </p:grpSpPr>
          <p:sp>
            <p:nvSpPr>
              <p:cNvPr id="293330" name="AutoShape 466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331" name="AutoShape 467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332" name="AutoShape 468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284" name="Group 469"/>
            <p:cNvGrpSpPr>
              <a:grpSpLocks/>
            </p:cNvGrpSpPr>
            <p:nvPr/>
          </p:nvGrpSpPr>
          <p:grpSpPr bwMode="auto">
            <a:xfrm>
              <a:off x="864" y="3216"/>
              <a:ext cx="192" cy="144"/>
              <a:chOff x="768" y="3072"/>
              <a:chExt cx="192" cy="144"/>
            </a:xfrm>
          </p:grpSpPr>
          <p:sp>
            <p:nvSpPr>
              <p:cNvPr id="293334" name="AutoShape 470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335" name="AutoShape 471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336" name="AutoShape 472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</p:grpSp>
      <p:grpSp>
        <p:nvGrpSpPr>
          <p:cNvPr id="293288" name="Group 473"/>
          <p:cNvGrpSpPr>
            <a:grpSpLocks/>
          </p:cNvGrpSpPr>
          <p:nvPr/>
        </p:nvGrpSpPr>
        <p:grpSpPr bwMode="auto">
          <a:xfrm rot="-5475103">
            <a:off x="7353300" y="2933700"/>
            <a:ext cx="838200" cy="762000"/>
            <a:chOff x="576" y="2880"/>
            <a:chExt cx="528" cy="480"/>
          </a:xfrm>
        </p:grpSpPr>
        <p:grpSp>
          <p:nvGrpSpPr>
            <p:cNvPr id="293292" name="Group 474"/>
            <p:cNvGrpSpPr>
              <a:grpSpLocks/>
            </p:cNvGrpSpPr>
            <p:nvPr/>
          </p:nvGrpSpPr>
          <p:grpSpPr bwMode="auto">
            <a:xfrm>
              <a:off x="576" y="2880"/>
              <a:ext cx="192" cy="144"/>
              <a:chOff x="768" y="3072"/>
              <a:chExt cx="192" cy="144"/>
            </a:xfrm>
          </p:grpSpPr>
          <p:sp>
            <p:nvSpPr>
              <p:cNvPr id="293339" name="AutoShape 475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340" name="AutoShape 476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341" name="AutoShape 477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296" name="Group 478"/>
            <p:cNvGrpSpPr>
              <a:grpSpLocks/>
            </p:cNvGrpSpPr>
            <p:nvPr/>
          </p:nvGrpSpPr>
          <p:grpSpPr bwMode="auto">
            <a:xfrm rot="-8330457">
              <a:off x="720" y="2928"/>
              <a:ext cx="192" cy="144"/>
              <a:chOff x="768" y="3072"/>
              <a:chExt cx="192" cy="144"/>
            </a:xfrm>
          </p:grpSpPr>
          <p:sp>
            <p:nvSpPr>
              <p:cNvPr id="293343" name="AutoShape 479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344" name="AutoShape 480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345" name="AutoShape 481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300" name="Group 482"/>
            <p:cNvGrpSpPr>
              <a:grpSpLocks/>
            </p:cNvGrpSpPr>
            <p:nvPr/>
          </p:nvGrpSpPr>
          <p:grpSpPr bwMode="auto">
            <a:xfrm>
              <a:off x="672" y="3024"/>
              <a:ext cx="192" cy="144"/>
              <a:chOff x="768" y="3072"/>
              <a:chExt cx="192" cy="144"/>
            </a:xfrm>
          </p:grpSpPr>
          <p:sp>
            <p:nvSpPr>
              <p:cNvPr id="293347" name="AutoShape 483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348" name="AutoShape 484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349" name="AutoShape 485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304" name="Group 486"/>
            <p:cNvGrpSpPr>
              <a:grpSpLocks/>
            </p:cNvGrpSpPr>
            <p:nvPr/>
          </p:nvGrpSpPr>
          <p:grpSpPr bwMode="auto">
            <a:xfrm>
              <a:off x="816" y="3024"/>
              <a:ext cx="192" cy="144"/>
              <a:chOff x="768" y="3072"/>
              <a:chExt cx="192" cy="144"/>
            </a:xfrm>
          </p:grpSpPr>
          <p:sp>
            <p:nvSpPr>
              <p:cNvPr id="293351" name="AutoShape 487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352" name="AutoShape 488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353" name="AutoShape 489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308" name="Group 490"/>
            <p:cNvGrpSpPr>
              <a:grpSpLocks/>
            </p:cNvGrpSpPr>
            <p:nvPr/>
          </p:nvGrpSpPr>
          <p:grpSpPr bwMode="auto">
            <a:xfrm rot="-8330457">
              <a:off x="768" y="3120"/>
              <a:ext cx="192" cy="144"/>
              <a:chOff x="768" y="3072"/>
              <a:chExt cx="192" cy="144"/>
            </a:xfrm>
          </p:grpSpPr>
          <p:sp>
            <p:nvSpPr>
              <p:cNvPr id="293355" name="AutoShape 491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356" name="AutoShape 492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357" name="AutoShape 493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309" name="Group 494"/>
            <p:cNvGrpSpPr>
              <a:grpSpLocks/>
            </p:cNvGrpSpPr>
            <p:nvPr/>
          </p:nvGrpSpPr>
          <p:grpSpPr bwMode="auto">
            <a:xfrm>
              <a:off x="912" y="3120"/>
              <a:ext cx="192" cy="144"/>
              <a:chOff x="768" y="3072"/>
              <a:chExt cx="192" cy="144"/>
            </a:xfrm>
          </p:grpSpPr>
          <p:sp>
            <p:nvSpPr>
              <p:cNvPr id="293359" name="AutoShape 495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360" name="AutoShape 496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361" name="AutoShape 497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  <p:grpSp>
          <p:nvGrpSpPr>
            <p:cNvPr id="293313" name="Group 498"/>
            <p:cNvGrpSpPr>
              <a:grpSpLocks/>
            </p:cNvGrpSpPr>
            <p:nvPr/>
          </p:nvGrpSpPr>
          <p:grpSpPr bwMode="auto">
            <a:xfrm>
              <a:off x="864" y="3216"/>
              <a:ext cx="192" cy="144"/>
              <a:chOff x="768" y="3072"/>
              <a:chExt cx="192" cy="144"/>
            </a:xfrm>
          </p:grpSpPr>
          <p:sp>
            <p:nvSpPr>
              <p:cNvPr id="293363" name="AutoShape 499"/>
              <p:cNvSpPr>
                <a:spLocks noChangeArrowheads="1"/>
              </p:cNvSpPr>
              <p:nvPr/>
            </p:nvSpPr>
            <p:spPr bwMode="auto">
              <a:xfrm>
                <a:off x="768" y="3072"/>
                <a:ext cx="144" cy="96"/>
              </a:xfrm>
              <a:prstGeom prst="hexagon">
                <a:avLst>
                  <a:gd name="adj" fmla="val 37500"/>
                  <a:gd name="vf" fmla="val 115470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364" name="AutoShape 500"/>
              <p:cNvSpPr>
                <a:spLocks noChangeArrowheads="1"/>
              </p:cNvSpPr>
              <p:nvPr/>
            </p:nvSpPr>
            <p:spPr bwMode="auto">
              <a:xfrm>
                <a:off x="816" y="3120"/>
                <a:ext cx="96" cy="96"/>
              </a:xfrm>
              <a:prstGeom prst="octagon">
                <a:avLst>
                  <a:gd name="adj" fmla="val 29287"/>
                </a:avLst>
              </a:pr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  <p:sp>
            <p:nvSpPr>
              <p:cNvPr id="293365" name="AutoShape 501"/>
              <p:cNvSpPr>
                <a:spLocks noChangeArrowheads="1"/>
              </p:cNvSpPr>
              <p:nvPr/>
            </p:nvSpPr>
            <p:spPr bwMode="auto">
              <a:xfrm>
                <a:off x="864" y="3120"/>
                <a:ext cx="96" cy="96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808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/>
              </a:p>
            </p:txBody>
          </p:sp>
        </p:grpSp>
      </p:grpSp>
      <p:sp>
        <p:nvSpPr>
          <p:cNvPr id="293366" name="Text Box 502"/>
          <p:cNvSpPr txBox="1">
            <a:spLocks noChangeArrowheads="1"/>
          </p:cNvSpPr>
          <p:nvPr/>
        </p:nvSpPr>
        <p:spPr bwMode="auto">
          <a:xfrm>
            <a:off x="6705600" y="44196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>
                <a:solidFill>
                  <a:schemeClr val="bg2"/>
                </a:solidFill>
                <a:latin typeface="Times New Roman" pitchFamily="18" charset="0"/>
                <a:sym typeface="Symbol" pitchFamily="18" charset="2"/>
              </a:rPr>
              <a:t></a:t>
            </a:r>
            <a:r>
              <a:rPr lang="en-US" sz="2400" b="1" baseline="-25000">
                <a:solidFill>
                  <a:schemeClr val="bg2"/>
                </a:solidFill>
                <a:latin typeface="Times New Roman" pitchFamily="18" charset="0"/>
                <a:sym typeface="Symbol" pitchFamily="18" charset="2"/>
              </a:rPr>
              <a:t>1</a:t>
            </a:r>
            <a:endParaRPr lang="en-US" sz="2400" b="1" baseline="-25000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293367" name="Line 503"/>
          <p:cNvSpPr>
            <a:spLocks noChangeShapeType="1"/>
          </p:cNvSpPr>
          <p:nvPr/>
        </p:nvSpPr>
        <p:spPr bwMode="auto">
          <a:xfrm rot="17394738" flipV="1">
            <a:off x="6781800" y="4191000"/>
            <a:ext cx="457200" cy="152400"/>
          </a:xfrm>
          <a:prstGeom prst="line">
            <a:avLst/>
          </a:prstGeom>
          <a:noFill/>
          <a:ln w="222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IN"/>
          </a:p>
        </p:txBody>
      </p:sp>
      <p:sp>
        <p:nvSpPr>
          <p:cNvPr id="293368" name="Line 504"/>
          <p:cNvSpPr>
            <a:spLocks noChangeShapeType="1"/>
          </p:cNvSpPr>
          <p:nvPr/>
        </p:nvSpPr>
        <p:spPr bwMode="auto">
          <a:xfrm rot="3065581" flipV="1">
            <a:off x="5944395" y="3047206"/>
            <a:ext cx="436562" cy="149225"/>
          </a:xfrm>
          <a:prstGeom prst="line">
            <a:avLst/>
          </a:prstGeom>
          <a:noFill/>
          <a:ln w="22225">
            <a:solidFill>
              <a:schemeClr val="bg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IN"/>
          </a:p>
        </p:txBody>
      </p:sp>
      <p:sp>
        <p:nvSpPr>
          <p:cNvPr id="293369" name="Text Box 505"/>
          <p:cNvSpPr txBox="1">
            <a:spLocks noChangeArrowheads="1"/>
          </p:cNvSpPr>
          <p:nvPr/>
        </p:nvSpPr>
        <p:spPr bwMode="auto">
          <a:xfrm>
            <a:off x="5486400" y="266700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chemeClr val="bg2"/>
                </a:solidFill>
                <a:latin typeface="Times New Roman" pitchFamily="18" charset="0"/>
                <a:sym typeface="Symbol" pitchFamily="18" charset="2"/>
              </a:rPr>
              <a:t></a:t>
            </a:r>
            <a:endParaRPr lang="en-US" sz="2000" b="1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293370" name="AutoShape 506" descr="White marble"/>
          <p:cNvSpPr>
            <a:spLocks noChangeArrowheads="1"/>
          </p:cNvSpPr>
          <p:nvPr/>
        </p:nvSpPr>
        <p:spPr bwMode="auto">
          <a:xfrm rot="1663369">
            <a:off x="6324600" y="3352800"/>
            <a:ext cx="533400" cy="76200"/>
          </a:xfrm>
          <a:prstGeom prst="cube">
            <a:avLst>
              <a:gd name="adj" fmla="val 25000"/>
            </a:avLst>
          </a:prstGeom>
          <a:blipFill dpi="0" rotWithShape="0">
            <a:blip r:embed="rId4" cstate="print"/>
            <a:srcRect/>
            <a:tile tx="0" ty="0" sx="100000" sy="100000" flip="none" algn="tl"/>
          </a:blip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93371" name="AutoShape 507" descr="White marble"/>
          <p:cNvSpPr>
            <a:spLocks noChangeArrowheads="1"/>
          </p:cNvSpPr>
          <p:nvPr/>
        </p:nvSpPr>
        <p:spPr bwMode="auto">
          <a:xfrm rot="-1606730">
            <a:off x="7772400" y="4495800"/>
            <a:ext cx="533400" cy="76200"/>
          </a:xfrm>
          <a:prstGeom prst="cube">
            <a:avLst>
              <a:gd name="adj" fmla="val 25000"/>
            </a:avLst>
          </a:prstGeom>
          <a:blipFill dpi="0" rotWithShape="0">
            <a:blip r:embed="rId4" cstate="print"/>
            <a:srcRect/>
            <a:tile tx="0" ty="0" sx="100000" sy="100000" flip="none" algn="tl"/>
          </a:blip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93372" name="AutoShape 508" descr="White marble"/>
          <p:cNvSpPr>
            <a:spLocks noChangeArrowheads="1"/>
          </p:cNvSpPr>
          <p:nvPr/>
        </p:nvSpPr>
        <p:spPr bwMode="auto">
          <a:xfrm rot="-3388114">
            <a:off x="7315200" y="2895600"/>
            <a:ext cx="533400" cy="76200"/>
          </a:xfrm>
          <a:prstGeom prst="cube">
            <a:avLst>
              <a:gd name="adj" fmla="val 25000"/>
            </a:avLst>
          </a:prstGeom>
          <a:blipFill dpi="0" rotWithShape="0">
            <a:blip r:embed="rId4" cstate="print"/>
            <a:srcRect/>
            <a:tile tx="0" ty="0" sx="100000" sy="100000" flip="none" algn="tl"/>
          </a:blip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93373" name="AutoShape 509" descr="White marble"/>
          <p:cNvSpPr>
            <a:spLocks noChangeArrowheads="1"/>
          </p:cNvSpPr>
          <p:nvPr/>
        </p:nvSpPr>
        <p:spPr bwMode="auto">
          <a:xfrm rot="5738293">
            <a:off x="6248400" y="2590800"/>
            <a:ext cx="533400" cy="76200"/>
          </a:xfrm>
          <a:prstGeom prst="cube">
            <a:avLst>
              <a:gd name="adj" fmla="val 25000"/>
            </a:avLst>
          </a:prstGeom>
          <a:blipFill dpi="0" rotWithShape="0">
            <a:blip r:embed="rId4" cstate="print"/>
            <a:srcRect/>
            <a:tile tx="0" ty="0" sx="100000" sy="100000" flip="none" algn="tl"/>
          </a:blip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93374" name="AutoShape 510" descr="White marble"/>
          <p:cNvSpPr>
            <a:spLocks noChangeArrowheads="1"/>
          </p:cNvSpPr>
          <p:nvPr/>
        </p:nvSpPr>
        <p:spPr bwMode="auto">
          <a:xfrm rot="-462899">
            <a:off x="7162800" y="3352800"/>
            <a:ext cx="533400" cy="76200"/>
          </a:xfrm>
          <a:prstGeom prst="cube">
            <a:avLst>
              <a:gd name="adj" fmla="val 25000"/>
            </a:avLst>
          </a:prstGeom>
          <a:blipFill dpi="0" rotWithShape="0">
            <a:blip r:embed="rId4" cstate="print"/>
            <a:srcRect/>
            <a:tile tx="0" ty="0" sx="100000" sy="100000" flip="none" algn="tl"/>
          </a:blip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  <p:grpSp>
        <p:nvGrpSpPr>
          <p:cNvPr id="293317" name="Group 511"/>
          <p:cNvGrpSpPr>
            <a:grpSpLocks/>
          </p:cNvGrpSpPr>
          <p:nvPr/>
        </p:nvGrpSpPr>
        <p:grpSpPr bwMode="auto">
          <a:xfrm>
            <a:off x="0" y="5715000"/>
            <a:ext cx="9220200" cy="1143000"/>
            <a:chOff x="96" y="3504"/>
            <a:chExt cx="5808" cy="720"/>
          </a:xfrm>
        </p:grpSpPr>
        <p:sp>
          <p:nvSpPr>
            <p:cNvPr id="293376" name="Rectangle 512"/>
            <p:cNvSpPr>
              <a:spLocks noChangeArrowheads="1"/>
            </p:cNvSpPr>
            <p:nvPr/>
          </p:nvSpPr>
          <p:spPr bwMode="auto">
            <a:xfrm>
              <a:off x="96" y="3504"/>
              <a:ext cx="5808" cy="44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lvl="1" eaLnBrk="0" hangingPunct="0"/>
              <a:r>
                <a:rPr lang="en-US" sz="2000" b="1" dirty="0"/>
                <a:t>Ag</a:t>
              </a:r>
              <a:r>
                <a:rPr lang="en-US" sz="2000" b="1" baseline="-25000" dirty="0"/>
                <a:t>3</a:t>
              </a:r>
              <a:r>
                <a:rPr lang="en-US" sz="2000" b="1" dirty="0"/>
                <a:t>Sn + Cu</a:t>
              </a:r>
              <a:r>
                <a:rPr lang="en-US" sz="2000" b="1" baseline="-25000" dirty="0"/>
                <a:t>3</a:t>
              </a:r>
              <a:r>
                <a:rPr lang="en-US" sz="2000" b="1" dirty="0"/>
                <a:t>Sn + Hg</a:t>
              </a:r>
              <a:r>
                <a:rPr lang="en-US" sz="2000" b="1" dirty="0">
                  <a:latin typeface="Times New Roman" pitchFamily="18" charset="0"/>
                </a:rPr>
                <a:t> </a:t>
              </a:r>
              <a:r>
                <a:rPr lang="en-US" sz="2000" b="1" dirty="0">
                  <a:latin typeface="Symbol" pitchFamily="18" charset="2"/>
                </a:rPr>
                <a:t>Þ</a:t>
              </a:r>
              <a:r>
                <a:rPr lang="en-US" sz="2000" b="1" dirty="0">
                  <a:latin typeface="Times New Roman" pitchFamily="18" charset="0"/>
                </a:rPr>
                <a:t> </a:t>
              </a:r>
              <a:r>
                <a:rPr lang="en-US" sz="2000" b="1" dirty="0"/>
                <a:t>Ag</a:t>
              </a:r>
              <a:r>
                <a:rPr lang="en-US" sz="2000" b="1" baseline="-25000" dirty="0"/>
                <a:t>3</a:t>
              </a:r>
              <a:r>
                <a:rPr lang="en-US" sz="2000" b="1" dirty="0"/>
                <a:t>Sn +    Cu</a:t>
              </a:r>
              <a:r>
                <a:rPr lang="en-US" sz="2000" b="1" baseline="-25000" dirty="0"/>
                <a:t>3</a:t>
              </a:r>
              <a:r>
                <a:rPr lang="en-US" sz="2000" b="1" dirty="0"/>
                <a:t>Sn +    Ag</a:t>
              </a:r>
              <a:r>
                <a:rPr lang="en-US" sz="2000" b="1" baseline="-25000" dirty="0"/>
                <a:t>2</a:t>
              </a:r>
              <a:r>
                <a:rPr lang="en-US" sz="2000" b="1" dirty="0"/>
                <a:t>Hg</a:t>
              </a:r>
              <a:r>
                <a:rPr lang="en-US" sz="2000" b="1" baseline="-25000" dirty="0"/>
                <a:t>3</a:t>
              </a:r>
              <a:r>
                <a:rPr lang="en-US" sz="2000" b="1" dirty="0"/>
                <a:t> +    Cu</a:t>
              </a:r>
              <a:r>
                <a:rPr lang="en-US" sz="2000" b="1" baseline="-25000" dirty="0"/>
                <a:t>6</a:t>
              </a:r>
              <a:r>
                <a:rPr lang="en-US" sz="2000" b="1" dirty="0"/>
                <a:t>Sn</a:t>
              </a:r>
              <a:r>
                <a:rPr lang="en-US" sz="2000" b="1" baseline="-25000" dirty="0"/>
                <a:t>5</a:t>
              </a:r>
              <a:r>
                <a:rPr lang="en-US" sz="2000" b="1" dirty="0">
                  <a:latin typeface="Times New Roman" pitchFamily="18" charset="0"/>
                </a:rPr>
                <a:t> </a:t>
              </a:r>
            </a:p>
            <a:p>
              <a:pPr lvl="1"/>
              <a:endParaRPr lang="en-US" sz="2000" b="1" dirty="0">
                <a:latin typeface="Times New Roman" pitchFamily="18" charset="0"/>
              </a:endParaRPr>
            </a:p>
          </p:txBody>
        </p:sp>
        <p:sp>
          <p:nvSpPr>
            <p:cNvPr id="293377" name="Text Box 513"/>
            <p:cNvSpPr txBox="1">
              <a:spLocks noChangeArrowheads="1"/>
            </p:cNvSpPr>
            <p:nvPr/>
          </p:nvSpPr>
          <p:spPr bwMode="auto">
            <a:xfrm>
              <a:off x="3408" y="4032"/>
              <a:ext cx="235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/>
                <a:t>Phillip’s Science of Dental Materials 2003</a:t>
              </a:r>
            </a:p>
          </p:txBody>
        </p:sp>
        <p:sp>
          <p:nvSpPr>
            <p:cNvPr id="293378" name="Rectangle 514"/>
            <p:cNvSpPr>
              <a:spLocks noChangeArrowheads="1"/>
            </p:cNvSpPr>
            <p:nvPr/>
          </p:nvSpPr>
          <p:spPr bwMode="auto">
            <a:xfrm>
              <a:off x="576" y="3648"/>
              <a:ext cx="23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</a:t>
              </a:r>
            </a:p>
          </p:txBody>
        </p:sp>
        <p:sp>
          <p:nvSpPr>
            <p:cNvPr id="293379" name="Rectangle 515"/>
            <p:cNvSpPr>
              <a:spLocks noChangeArrowheads="1"/>
            </p:cNvSpPr>
            <p:nvPr/>
          </p:nvSpPr>
          <p:spPr bwMode="auto">
            <a:xfrm>
              <a:off x="2640" y="3648"/>
              <a:ext cx="23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</a:t>
              </a:r>
            </a:p>
          </p:txBody>
        </p:sp>
        <p:sp>
          <p:nvSpPr>
            <p:cNvPr id="293380" name="Rectangle 516"/>
            <p:cNvSpPr>
              <a:spLocks noChangeArrowheads="1"/>
            </p:cNvSpPr>
            <p:nvPr/>
          </p:nvSpPr>
          <p:spPr bwMode="auto">
            <a:xfrm>
              <a:off x="4176" y="3648"/>
              <a:ext cx="30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</a:t>
              </a:r>
              <a:r>
                <a:rPr lang="en-US" sz="2000">
                  <a:latin typeface="Times New Roman" pitchFamily="18" charset="0"/>
                  <a:sym typeface="Symbol" pitchFamily="18" charset="2"/>
                </a:rPr>
                <a:t>1</a:t>
              </a:r>
            </a:p>
          </p:txBody>
        </p:sp>
        <p:sp>
          <p:nvSpPr>
            <p:cNvPr id="293381" name="Rectangle 517"/>
            <p:cNvSpPr>
              <a:spLocks noChangeArrowheads="1"/>
            </p:cNvSpPr>
            <p:nvPr/>
          </p:nvSpPr>
          <p:spPr bwMode="auto">
            <a:xfrm>
              <a:off x="5088" y="3648"/>
              <a:ext cx="27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</a:t>
              </a:r>
            </a:p>
          </p:txBody>
        </p:sp>
        <p:sp>
          <p:nvSpPr>
            <p:cNvPr id="293382" name="Rectangle 518"/>
            <p:cNvSpPr>
              <a:spLocks noChangeArrowheads="1"/>
            </p:cNvSpPr>
            <p:nvPr/>
          </p:nvSpPr>
          <p:spPr bwMode="auto">
            <a:xfrm>
              <a:off x="1351" y="3631"/>
              <a:ext cx="243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3600">
                  <a:latin typeface="Times New Roman" pitchFamily="18" charset="0"/>
                  <a:sym typeface="Symbol" pitchFamily="18" charset="2"/>
                </a:rPr>
                <a:t></a:t>
              </a:r>
            </a:p>
          </p:txBody>
        </p:sp>
        <p:sp>
          <p:nvSpPr>
            <p:cNvPr id="293383" name="Rectangle 519"/>
            <p:cNvSpPr>
              <a:spLocks noChangeArrowheads="1"/>
            </p:cNvSpPr>
            <p:nvPr/>
          </p:nvSpPr>
          <p:spPr bwMode="auto">
            <a:xfrm>
              <a:off x="3408" y="3648"/>
              <a:ext cx="24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3600">
                  <a:latin typeface="Times New Roman" pitchFamily="18" charset="0"/>
                  <a:sym typeface="Symbol" pitchFamily="18" charset="2"/>
                </a:rPr>
                <a:t></a:t>
              </a:r>
            </a:p>
          </p:txBody>
        </p:sp>
      </p:grp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121229" y="1314453"/>
            <a:ext cx="6945086" cy="82731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sz="2325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99860663"/>
              </p:ext>
            </p:extLst>
          </p:nvPr>
        </p:nvGraphicFramePr>
        <p:xfrm>
          <a:off x="533401" y="2816678"/>
          <a:ext cx="7674428" cy="29525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5499">
                  <a:extLst>
                    <a:ext uri="{9D8B030D-6E8A-4147-A177-3AD203B41FA5}">
                      <a16:colId xmlns:a16="http://schemas.microsoft.com/office/drawing/2014/main" xmlns="" val="946123654"/>
                    </a:ext>
                  </a:extLst>
                </a:gridCol>
                <a:gridCol w="3344427">
                  <a:extLst>
                    <a:ext uri="{9D8B030D-6E8A-4147-A177-3AD203B41FA5}">
                      <a16:colId xmlns:a16="http://schemas.microsoft.com/office/drawing/2014/main" xmlns="" val="2411658997"/>
                    </a:ext>
                  </a:extLst>
                </a:gridCol>
                <a:gridCol w="2304502">
                  <a:extLst>
                    <a:ext uri="{9D8B030D-6E8A-4147-A177-3AD203B41FA5}">
                      <a16:colId xmlns:a16="http://schemas.microsoft.com/office/drawing/2014/main" xmlns="" val="3411213719"/>
                    </a:ext>
                  </a:extLst>
                </a:gridCol>
              </a:tblGrid>
              <a:tr h="340874">
                <a:tc>
                  <a:txBody>
                    <a:bodyPr/>
                    <a:lstStyle/>
                    <a:p>
                      <a:r>
                        <a:rPr lang="en-US" sz="1400" dirty="0"/>
                        <a:t>Core areas*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Domain</a:t>
                      </a:r>
                      <a:r>
                        <a:rPr lang="en-US" sz="1400" baseline="0" dirty="0"/>
                        <a:t> **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Category #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868424398"/>
                  </a:ext>
                </a:extLst>
              </a:tr>
              <a:tr h="340874">
                <a:tc>
                  <a:txBody>
                    <a:bodyPr/>
                    <a:lstStyle/>
                    <a:p>
                      <a:r>
                        <a:rPr lang="en-US" sz="1400" dirty="0"/>
                        <a:t>COMPOSITION</a:t>
                      </a:r>
                    </a:p>
                    <a:p>
                      <a:r>
                        <a:rPr lang="en-US" sz="1400" dirty="0"/>
                        <a:t>CLASSIFICATION OF AMALGAM</a:t>
                      </a:r>
                    </a:p>
                    <a:p>
                      <a:endParaRPr lang="en-US" sz="1400" dirty="0"/>
                    </a:p>
                    <a:p>
                      <a:endParaRPr lang="en-US" sz="1400" dirty="0"/>
                    </a:p>
                    <a:p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COGNITIVE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MUST KNOW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3586572506"/>
                  </a:ext>
                </a:extLst>
              </a:tr>
              <a:tr h="340874">
                <a:tc>
                  <a:txBody>
                    <a:bodyPr/>
                    <a:lstStyle/>
                    <a:p>
                      <a:r>
                        <a:rPr lang="en-US" sz="1400" dirty="0"/>
                        <a:t>INDICATIONS</a:t>
                      </a:r>
                    </a:p>
                    <a:p>
                      <a:r>
                        <a:rPr lang="en-US" sz="1400" dirty="0"/>
                        <a:t>ADVANTAGES</a:t>
                      </a:r>
                    </a:p>
                    <a:p>
                      <a:r>
                        <a:rPr lang="en-US" sz="1400" dirty="0"/>
                        <a:t>METALLURGICAL PHASES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PSYCHOMOTOR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NICE TO KNOW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2359924706"/>
                  </a:ext>
                </a:extLst>
              </a:tr>
              <a:tr h="340874">
                <a:tc>
                  <a:txBody>
                    <a:bodyPr/>
                    <a:lstStyle/>
                    <a:p>
                      <a:r>
                        <a:rPr lang="en-US" sz="1400" dirty="0"/>
                        <a:t>TERMONOLOGIES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AFFECTIVE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DESIRE TO KNOW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2577297493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881743" y="2266325"/>
            <a:ext cx="734785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this presentation the learner is expected to know ;</a:t>
            </a:r>
            <a:endParaRPr lang="en-US" sz="21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47178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21"/>
          <p:cNvGrpSpPr>
            <a:grpSpLocks/>
          </p:cNvGrpSpPr>
          <p:nvPr/>
        </p:nvGrpSpPr>
        <p:grpSpPr bwMode="auto">
          <a:xfrm>
            <a:off x="0" y="692150"/>
            <a:ext cx="8915400" cy="6124575"/>
            <a:chOff x="0" y="436"/>
            <a:chExt cx="5616" cy="3858"/>
          </a:xfrm>
        </p:grpSpPr>
        <p:grpSp>
          <p:nvGrpSpPr>
            <p:cNvPr id="3" name="Group 511"/>
            <p:cNvGrpSpPr>
              <a:grpSpLocks/>
            </p:cNvGrpSpPr>
            <p:nvPr/>
          </p:nvGrpSpPr>
          <p:grpSpPr bwMode="auto">
            <a:xfrm>
              <a:off x="3552" y="2400"/>
              <a:ext cx="2064" cy="1894"/>
              <a:chOff x="3360" y="1104"/>
              <a:chExt cx="2064" cy="1982"/>
            </a:xfrm>
          </p:grpSpPr>
          <p:sp>
            <p:nvSpPr>
              <p:cNvPr id="559108" name="Rectangle 4"/>
              <p:cNvSpPr>
                <a:spLocks noChangeArrowheads="1"/>
              </p:cNvSpPr>
              <p:nvPr/>
            </p:nvSpPr>
            <p:spPr bwMode="auto">
              <a:xfrm>
                <a:off x="3360" y="1245"/>
                <a:ext cx="2064" cy="1827"/>
              </a:xfrm>
              <a:prstGeom prst="rect">
                <a:avLst/>
              </a:prstGeom>
              <a:solidFill>
                <a:srgbClr val="EAEAEA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grpSp>
            <p:nvGrpSpPr>
              <p:cNvPr id="4" name="Group 5"/>
              <p:cNvGrpSpPr>
                <a:grpSpLocks/>
              </p:cNvGrpSpPr>
              <p:nvPr/>
            </p:nvGrpSpPr>
            <p:grpSpPr bwMode="auto">
              <a:xfrm>
                <a:off x="4002" y="1104"/>
                <a:ext cx="1033" cy="1102"/>
                <a:chOff x="2064" y="0"/>
                <a:chExt cx="1081" cy="1129"/>
              </a:xfrm>
            </p:grpSpPr>
            <p:grpSp>
              <p:nvGrpSpPr>
                <p:cNvPr id="5" name="Group 6"/>
                <p:cNvGrpSpPr>
                  <a:grpSpLocks/>
                </p:cNvGrpSpPr>
                <p:nvPr/>
              </p:nvGrpSpPr>
              <p:grpSpPr bwMode="auto">
                <a:xfrm>
                  <a:off x="2880" y="624"/>
                  <a:ext cx="192" cy="144"/>
                  <a:chOff x="768" y="3072"/>
                  <a:chExt cx="192" cy="144"/>
                </a:xfrm>
              </p:grpSpPr>
              <p:sp>
                <p:nvSpPr>
                  <p:cNvPr id="559111" name="AutoShape 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112" name="AutoShape 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113" name="AutoShape 9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6" name="Group 10"/>
                <p:cNvGrpSpPr>
                  <a:grpSpLocks/>
                </p:cNvGrpSpPr>
                <p:nvPr/>
              </p:nvGrpSpPr>
              <p:grpSpPr bwMode="auto">
                <a:xfrm rot="937368">
                  <a:off x="2544" y="624"/>
                  <a:ext cx="457" cy="505"/>
                  <a:chOff x="1021" y="3059"/>
                  <a:chExt cx="457" cy="505"/>
                </a:xfrm>
              </p:grpSpPr>
              <p:grpSp>
                <p:nvGrpSpPr>
                  <p:cNvPr id="7" name="Group 11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997" y="3396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116" name="AutoShape 12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117" name="AutoShape 13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118" name="AutoShape 14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8" name="Group 15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1133" y="3289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120" name="AutoShape 16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121" name="AutoShape 17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122" name="AutoShape 18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9" name="Group 19" descr="Granite"/>
                  <p:cNvGrpSpPr>
                    <a:grpSpLocks/>
                  </p:cNvGrpSpPr>
                  <p:nvPr/>
                </p:nvGrpSpPr>
                <p:grpSpPr bwMode="auto">
                  <a:xfrm rot="-13996117">
                    <a:off x="1221" y="3186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124" name="AutoShape 20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125" name="AutoShape 21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126" name="AutoShape 22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10" name="Group 23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1310" y="3083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128" name="AutoShape 24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129" name="AutoShape 25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130" name="AutoShape 26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11" name="Group 27"/>
                <p:cNvGrpSpPr>
                  <a:grpSpLocks/>
                </p:cNvGrpSpPr>
                <p:nvPr/>
              </p:nvGrpSpPr>
              <p:grpSpPr bwMode="auto">
                <a:xfrm rot="4359055">
                  <a:off x="2136" y="648"/>
                  <a:ext cx="457" cy="505"/>
                  <a:chOff x="1021" y="3059"/>
                  <a:chExt cx="457" cy="505"/>
                </a:xfrm>
              </p:grpSpPr>
              <p:grpSp>
                <p:nvGrpSpPr>
                  <p:cNvPr id="12" name="Group 28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997" y="3396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133" name="AutoShape 29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134" name="AutoShape 30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135" name="AutoShape 31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13" name="Group 32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1133" y="3289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137" name="AutoShape 33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138" name="AutoShape 34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139" name="AutoShape 35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14" name="Group 36" descr="Granite"/>
                  <p:cNvGrpSpPr>
                    <a:grpSpLocks/>
                  </p:cNvGrpSpPr>
                  <p:nvPr/>
                </p:nvGrpSpPr>
                <p:grpSpPr bwMode="auto">
                  <a:xfrm rot="-13996117">
                    <a:off x="1221" y="3186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141" name="AutoShape 37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142" name="AutoShape 38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143" name="AutoShape 39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15" name="Group 40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1310" y="3083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145" name="AutoShape 41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146" name="AutoShape 42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147" name="AutoShape 43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</p:grpSp>
            <p:sp>
              <p:nvSpPr>
                <p:cNvPr id="559148" name="Oval 44"/>
                <p:cNvSpPr>
                  <a:spLocks noChangeArrowheads="1"/>
                </p:cNvSpPr>
                <p:nvPr/>
              </p:nvSpPr>
              <p:spPr bwMode="auto">
                <a:xfrm>
                  <a:off x="2160" y="240"/>
                  <a:ext cx="768" cy="672"/>
                </a:xfrm>
                <a:prstGeom prst="ellipse">
                  <a:avLst/>
                </a:prstGeom>
                <a:solidFill>
                  <a:srgbClr val="C0C0C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9149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112" y="482"/>
                  <a:ext cx="912" cy="20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sz="1400" b="1">
                      <a:solidFill>
                        <a:schemeClr val="accent1">
                          <a:lumMod val="75000"/>
                        </a:schemeClr>
                      </a:solidFill>
                    </a:rPr>
                    <a:t>Ag-Sn Alloy</a:t>
                  </a:r>
                </a:p>
              </p:txBody>
            </p:sp>
            <p:grpSp>
              <p:nvGrpSpPr>
                <p:cNvPr id="16" name="Group 46"/>
                <p:cNvGrpSpPr>
                  <a:grpSpLocks/>
                </p:cNvGrpSpPr>
                <p:nvPr/>
              </p:nvGrpSpPr>
              <p:grpSpPr bwMode="auto">
                <a:xfrm>
                  <a:off x="2064" y="672"/>
                  <a:ext cx="192" cy="144"/>
                  <a:chOff x="768" y="3072"/>
                  <a:chExt cx="192" cy="144"/>
                </a:xfrm>
              </p:grpSpPr>
              <p:sp>
                <p:nvSpPr>
                  <p:cNvPr id="559151" name="AutoShape 47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152" name="AutoShape 4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153" name="AutoShape 4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17" name="Group 50" descr="Granite"/>
                <p:cNvGrpSpPr>
                  <a:grpSpLocks/>
                </p:cNvGrpSpPr>
                <p:nvPr/>
              </p:nvGrpSpPr>
              <p:grpSpPr bwMode="auto">
                <a:xfrm rot="4713825">
                  <a:off x="2285" y="199"/>
                  <a:ext cx="192" cy="144"/>
                  <a:chOff x="768" y="3072"/>
                  <a:chExt cx="192" cy="144"/>
                </a:xfrm>
              </p:grpSpPr>
              <p:sp>
                <p:nvSpPr>
                  <p:cNvPr id="559155" name="AutoShape 5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156" name="AutoShape 52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157" name="AutoShape 5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18" name="Group 54" descr="Granite"/>
                <p:cNvGrpSpPr>
                  <a:grpSpLocks/>
                </p:cNvGrpSpPr>
                <p:nvPr/>
              </p:nvGrpSpPr>
              <p:grpSpPr bwMode="auto">
                <a:xfrm rot="4713825">
                  <a:off x="2136" y="312"/>
                  <a:ext cx="192" cy="144"/>
                  <a:chOff x="768" y="3072"/>
                  <a:chExt cx="192" cy="144"/>
                </a:xfrm>
              </p:grpSpPr>
              <p:sp>
                <p:nvSpPr>
                  <p:cNvPr id="559159" name="AutoShape 5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160" name="AutoShape 56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161" name="AutoShape 57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19" name="Group 58" descr="Granite"/>
                <p:cNvGrpSpPr>
                  <a:grpSpLocks/>
                </p:cNvGrpSpPr>
                <p:nvPr/>
              </p:nvGrpSpPr>
              <p:grpSpPr bwMode="auto">
                <a:xfrm rot="-3616631">
                  <a:off x="2088" y="408"/>
                  <a:ext cx="192" cy="144"/>
                  <a:chOff x="768" y="3072"/>
                  <a:chExt cx="192" cy="144"/>
                </a:xfrm>
              </p:grpSpPr>
              <p:sp>
                <p:nvSpPr>
                  <p:cNvPr id="559163" name="AutoShape 5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164" name="AutoShape 6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165" name="AutoShape 6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0" name="Group 62" descr="Granite"/>
                <p:cNvGrpSpPr>
                  <a:grpSpLocks/>
                </p:cNvGrpSpPr>
                <p:nvPr/>
              </p:nvGrpSpPr>
              <p:grpSpPr bwMode="auto">
                <a:xfrm rot="4713825">
                  <a:off x="2040" y="552"/>
                  <a:ext cx="192" cy="144"/>
                  <a:chOff x="768" y="3072"/>
                  <a:chExt cx="192" cy="144"/>
                </a:xfrm>
              </p:grpSpPr>
              <p:sp>
                <p:nvSpPr>
                  <p:cNvPr id="559167" name="AutoShape 6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168" name="AutoShape 6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169" name="AutoShape 6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21" name="Group 66"/>
                <p:cNvGrpSpPr>
                  <a:grpSpLocks/>
                </p:cNvGrpSpPr>
                <p:nvPr/>
              </p:nvGrpSpPr>
              <p:grpSpPr bwMode="auto">
                <a:xfrm rot="17094657">
                  <a:off x="2664" y="216"/>
                  <a:ext cx="457" cy="505"/>
                  <a:chOff x="1021" y="3059"/>
                  <a:chExt cx="457" cy="505"/>
                </a:xfrm>
              </p:grpSpPr>
              <p:grpSp>
                <p:nvGrpSpPr>
                  <p:cNvPr id="22" name="Group 67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997" y="3396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172" name="AutoShape 68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173" name="AutoShape 69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174" name="AutoShape 70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23" name="Group 71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1133" y="3289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176" name="AutoShape 72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177" name="AutoShape 73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178" name="AutoShape 74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24" name="Group 75" descr="Granite"/>
                  <p:cNvGrpSpPr>
                    <a:grpSpLocks/>
                  </p:cNvGrpSpPr>
                  <p:nvPr/>
                </p:nvGrpSpPr>
                <p:grpSpPr bwMode="auto">
                  <a:xfrm rot="-13996117">
                    <a:off x="1221" y="3186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180" name="AutoShape 76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181" name="AutoShape 77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182" name="AutoShape 78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25" name="Group 79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1310" y="3083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184" name="AutoShape 80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185" name="AutoShape 81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186" name="AutoShape 82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26" name="Group 83"/>
                <p:cNvGrpSpPr>
                  <a:grpSpLocks/>
                </p:cNvGrpSpPr>
                <p:nvPr/>
              </p:nvGrpSpPr>
              <p:grpSpPr bwMode="auto">
                <a:xfrm rot="13270334">
                  <a:off x="2304" y="0"/>
                  <a:ext cx="457" cy="505"/>
                  <a:chOff x="1021" y="3059"/>
                  <a:chExt cx="457" cy="505"/>
                </a:xfrm>
              </p:grpSpPr>
              <p:grpSp>
                <p:nvGrpSpPr>
                  <p:cNvPr id="27" name="Group 84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997" y="3396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189" name="AutoShape 85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190" name="AutoShape 86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191" name="AutoShape 87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28" name="Group 88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1133" y="3289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193" name="AutoShape 89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194" name="AutoShape 90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195" name="AutoShape 91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29" name="Group 92" descr="Granite"/>
                  <p:cNvGrpSpPr>
                    <a:grpSpLocks/>
                  </p:cNvGrpSpPr>
                  <p:nvPr/>
                </p:nvGrpSpPr>
                <p:grpSpPr bwMode="auto">
                  <a:xfrm rot="-13996117">
                    <a:off x="1221" y="3186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197" name="AutoShape 93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198" name="AutoShape 94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199" name="AutoShape 95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30" name="Group 96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1310" y="3083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201" name="AutoShape 97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02" name="AutoShape 98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03" name="AutoShape 99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</p:grpSp>
          </p:grpSp>
          <p:grpSp>
            <p:nvGrpSpPr>
              <p:cNvPr id="31" name="Group 100"/>
              <p:cNvGrpSpPr>
                <a:grpSpLocks/>
              </p:cNvGrpSpPr>
              <p:nvPr/>
            </p:nvGrpSpPr>
            <p:grpSpPr bwMode="auto">
              <a:xfrm>
                <a:off x="4461" y="2041"/>
                <a:ext cx="941" cy="1031"/>
                <a:chOff x="2064" y="0"/>
                <a:chExt cx="1081" cy="1129"/>
              </a:xfrm>
            </p:grpSpPr>
            <p:grpSp>
              <p:nvGrpSpPr>
                <p:cNvPr id="559360" name="Group 101"/>
                <p:cNvGrpSpPr>
                  <a:grpSpLocks/>
                </p:cNvGrpSpPr>
                <p:nvPr/>
              </p:nvGrpSpPr>
              <p:grpSpPr bwMode="auto">
                <a:xfrm>
                  <a:off x="2880" y="624"/>
                  <a:ext cx="192" cy="144"/>
                  <a:chOff x="768" y="3072"/>
                  <a:chExt cx="192" cy="144"/>
                </a:xfrm>
              </p:grpSpPr>
              <p:sp>
                <p:nvSpPr>
                  <p:cNvPr id="559206" name="AutoShape 102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207" name="AutoShape 10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208" name="AutoShape 104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361" name="Group 105"/>
                <p:cNvGrpSpPr>
                  <a:grpSpLocks/>
                </p:cNvGrpSpPr>
                <p:nvPr/>
              </p:nvGrpSpPr>
              <p:grpSpPr bwMode="auto">
                <a:xfrm rot="937368">
                  <a:off x="2544" y="624"/>
                  <a:ext cx="457" cy="505"/>
                  <a:chOff x="1021" y="3059"/>
                  <a:chExt cx="457" cy="505"/>
                </a:xfrm>
              </p:grpSpPr>
              <p:grpSp>
                <p:nvGrpSpPr>
                  <p:cNvPr id="559365" name="Group 106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997" y="3396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211" name="AutoShape 107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12" name="AutoShape 108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13" name="AutoShape 109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559369" name="Group 110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1133" y="3289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215" name="AutoShape 111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16" name="AutoShape 112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17" name="AutoShape 113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559373" name="Group 114" descr="Granite"/>
                  <p:cNvGrpSpPr>
                    <a:grpSpLocks/>
                  </p:cNvGrpSpPr>
                  <p:nvPr/>
                </p:nvGrpSpPr>
                <p:grpSpPr bwMode="auto">
                  <a:xfrm rot="-13996117">
                    <a:off x="1221" y="3186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219" name="AutoShape 115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20" name="AutoShape 116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21" name="AutoShape 117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559377" name="Group 118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1310" y="3083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223" name="AutoShape 119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24" name="AutoShape 120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25" name="AutoShape 121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559378" name="Group 122"/>
                <p:cNvGrpSpPr>
                  <a:grpSpLocks/>
                </p:cNvGrpSpPr>
                <p:nvPr/>
              </p:nvGrpSpPr>
              <p:grpSpPr bwMode="auto">
                <a:xfrm rot="4359055">
                  <a:off x="2136" y="648"/>
                  <a:ext cx="457" cy="505"/>
                  <a:chOff x="1021" y="3059"/>
                  <a:chExt cx="457" cy="505"/>
                </a:xfrm>
              </p:grpSpPr>
              <p:grpSp>
                <p:nvGrpSpPr>
                  <p:cNvPr id="559382" name="Group 123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997" y="3396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228" name="AutoShape 124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29" name="AutoShape 125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30" name="AutoShape 126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559386" name="Group 127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1133" y="3289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232" name="AutoShape 128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33" name="AutoShape 129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34" name="AutoShape 130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559390" name="Group 131" descr="Granite"/>
                  <p:cNvGrpSpPr>
                    <a:grpSpLocks/>
                  </p:cNvGrpSpPr>
                  <p:nvPr/>
                </p:nvGrpSpPr>
                <p:grpSpPr bwMode="auto">
                  <a:xfrm rot="-13996117">
                    <a:off x="1221" y="3186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236" name="AutoShape 132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37" name="AutoShape 133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38" name="AutoShape 134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560098" name="Group 135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1310" y="3083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240" name="AutoShape 136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41" name="AutoShape 137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42" name="AutoShape 138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</p:grpSp>
            <p:sp>
              <p:nvSpPr>
                <p:cNvPr id="559243" name="Oval 139"/>
                <p:cNvSpPr>
                  <a:spLocks noChangeArrowheads="1"/>
                </p:cNvSpPr>
                <p:nvPr/>
              </p:nvSpPr>
              <p:spPr bwMode="auto">
                <a:xfrm>
                  <a:off x="2160" y="240"/>
                  <a:ext cx="768" cy="672"/>
                </a:xfrm>
                <a:prstGeom prst="ellipse">
                  <a:avLst/>
                </a:prstGeom>
                <a:solidFill>
                  <a:srgbClr val="C0C0C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9244" name="Text Box 140"/>
                <p:cNvSpPr txBox="1">
                  <a:spLocks noChangeArrowheads="1"/>
                </p:cNvSpPr>
                <p:nvPr/>
              </p:nvSpPr>
              <p:spPr bwMode="auto">
                <a:xfrm>
                  <a:off x="2112" y="480"/>
                  <a:ext cx="912" cy="22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sz="1400" b="1">
                      <a:solidFill>
                        <a:schemeClr val="accent1">
                          <a:lumMod val="75000"/>
                        </a:schemeClr>
                      </a:solidFill>
                    </a:rPr>
                    <a:t>Ag-Sn Alloy</a:t>
                  </a:r>
                </a:p>
              </p:txBody>
            </p:sp>
            <p:grpSp>
              <p:nvGrpSpPr>
                <p:cNvPr id="560102" name="Group 141"/>
                <p:cNvGrpSpPr>
                  <a:grpSpLocks/>
                </p:cNvGrpSpPr>
                <p:nvPr/>
              </p:nvGrpSpPr>
              <p:grpSpPr bwMode="auto">
                <a:xfrm>
                  <a:off x="2064" y="672"/>
                  <a:ext cx="192" cy="144"/>
                  <a:chOff x="768" y="3072"/>
                  <a:chExt cx="192" cy="144"/>
                </a:xfrm>
              </p:grpSpPr>
              <p:sp>
                <p:nvSpPr>
                  <p:cNvPr id="559246" name="AutoShape 142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247" name="AutoShape 14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248" name="AutoShape 14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0106" name="Group 145" descr="Granite"/>
                <p:cNvGrpSpPr>
                  <a:grpSpLocks/>
                </p:cNvGrpSpPr>
                <p:nvPr/>
              </p:nvGrpSpPr>
              <p:grpSpPr bwMode="auto">
                <a:xfrm rot="4713825">
                  <a:off x="2285" y="199"/>
                  <a:ext cx="192" cy="144"/>
                  <a:chOff x="768" y="3072"/>
                  <a:chExt cx="192" cy="144"/>
                </a:xfrm>
              </p:grpSpPr>
              <p:sp>
                <p:nvSpPr>
                  <p:cNvPr id="559250" name="AutoShape 146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251" name="AutoShape 147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252" name="AutoShape 14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0110" name="Group 149" descr="Granite"/>
                <p:cNvGrpSpPr>
                  <a:grpSpLocks/>
                </p:cNvGrpSpPr>
                <p:nvPr/>
              </p:nvGrpSpPr>
              <p:grpSpPr bwMode="auto">
                <a:xfrm rot="4713825">
                  <a:off x="2136" y="312"/>
                  <a:ext cx="192" cy="144"/>
                  <a:chOff x="768" y="3072"/>
                  <a:chExt cx="192" cy="144"/>
                </a:xfrm>
              </p:grpSpPr>
              <p:sp>
                <p:nvSpPr>
                  <p:cNvPr id="559254" name="AutoShape 15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255" name="AutoShape 15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256" name="AutoShape 152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0111" name="Group 153" descr="Granite"/>
                <p:cNvGrpSpPr>
                  <a:grpSpLocks/>
                </p:cNvGrpSpPr>
                <p:nvPr/>
              </p:nvGrpSpPr>
              <p:grpSpPr bwMode="auto">
                <a:xfrm rot="-3616631">
                  <a:off x="2088" y="408"/>
                  <a:ext cx="192" cy="144"/>
                  <a:chOff x="768" y="3072"/>
                  <a:chExt cx="192" cy="144"/>
                </a:xfrm>
              </p:grpSpPr>
              <p:sp>
                <p:nvSpPr>
                  <p:cNvPr id="559258" name="AutoShape 15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259" name="AutoShape 15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260" name="AutoShape 156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0115" name="Group 157" descr="Granite"/>
                <p:cNvGrpSpPr>
                  <a:grpSpLocks/>
                </p:cNvGrpSpPr>
                <p:nvPr/>
              </p:nvGrpSpPr>
              <p:grpSpPr bwMode="auto">
                <a:xfrm rot="4713825">
                  <a:off x="2040" y="552"/>
                  <a:ext cx="192" cy="144"/>
                  <a:chOff x="768" y="3072"/>
                  <a:chExt cx="192" cy="144"/>
                </a:xfrm>
              </p:grpSpPr>
              <p:sp>
                <p:nvSpPr>
                  <p:cNvPr id="559262" name="AutoShape 15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263" name="AutoShape 15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264" name="AutoShape 16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0119" name="Group 161"/>
                <p:cNvGrpSpPr>
                  <a:grpSpLocks/>
                </p:cNvGrpSpPr>
                <p:nvPr/>
              </p:nvGrpSpPr>
              <p:grpSpPr bwMode="auto">
                <a:xfrm rot="17094657">
                  <a:off x="2664" y="216"/>
                  <a:ext cx="457" cy="505"/>
                  <a:chOff x="1021" y="3059"/>
                  <a:chExt cx="457" cy="505"/>
                </a:xfrm>
              </p:grpSpPr>
              <p:grpSp>
                <p:nvGrpSpPr>
                  <p:cNvPr id="560123" name="Group 162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997" y="3396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267" name="AutoShape 163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68" name="AutoShape 164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69" name="AutoShape 165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560127" name="Group 166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1133" y="3289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271" name="AutoShape 167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72" name="AutoShape 168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73" name="AutoShape 169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559394" name="Group 170" descr="Granite"/>
                  <p:cNvGrpSpPr>
                    <a:grpSpLocks/>
                  </p:cNvGrpSpPr>
                  <p:nvPr/>
                </p:nvGrpSpPr>
                <p:grpSpPr bwMode="auto">
                  <a:xfrm rot="-13996117">
                    <a:off x="1221" y="3186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275" name="AutoShape 171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76" name="AutoShape 172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77" name="AutoShape 173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559398" name="Group 174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1310" y="3083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279" name="AutoShape 175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80" name="AutoShape 176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81" name="AutoShape 177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559399" name="Group 178"/>
                <p:cNvGrpSpPr>
                  <a:grpSpLocks/>
                </p:cNvGrpSpPr>
                <p:nvPr/>
              </p:nvGrpSpPr>
              <p:grpSpPr bwMode="auto">
                <a:xfrm rot="13270334">
                  <a:off x="2304" y="0"/>
                  <a:ext cx="457" cy="505"/>
                  <a:chOff x="1021" y="3059"/>
                  <a:chExt cx="457" cy="505"/>
                </a:xfrm>
              </p:grpSpPr>
              <p:grpSp>
                <p:nvGrpSpPr>
                  <p:cNvPr id="559403" name="Group 179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997" y="3396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284" name="AutoShape 180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85" name="AutoShape 181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86" name="AutoShape 182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559407" name="Group 183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1133" y="3289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288" name="AutoShape 184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89" name="AutoShape 185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90" name="AutoShape 186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559411" name="Group 187" descr="Granite"/>
                  <p:cNvGrpSpPr>
                    <a:grpSpLocks/>
                  </p:cNvGrpSpPr>
                  <p:nvPr/>
                </p:nvGrpSpPr>
                <p:grpSpPr bwMode="auto">
                  <a:xfrm rot="-13996117">
                    <a:off x="1221" y="3186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292" name="AutoShape 188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93" name="AutoShape 189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94" name="AutoShape 190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559415" name="Group 191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1310" y="3083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296" name="AutoShape 192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97" name="AutoShape 193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298" name="AutoShape 194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</p:grpSp>
          </p:grpSp>
          <p:grpSp>
            <p:nvGrpSpPr>
              <p:cNvPr id="559416" name="Group 195"/>
              <p:cNvGrpSpPr>
                <a:grpSpLocks/>
              </p:cNvGrpSpPr>
              <p:nvPr/>
            </p:nvGrpSpPr>
            <p:grpSpPr bwMode="auto">
              <a:xfrm>
                <a:off x="3406" y="1947"/>
                <a:ext cx="917" cy="938"/>
                <a:chOff x="2064" y="0"/>
                <a:chExt cx="1081" cy="1129"/>
              </a:xfrm>
            </p:grpSpPr>
            <p:grpSp>
              <p:nvGrpSpPr>
                <p:cNvPr id="559420" name="Group 196"/>
                <p:cNvGrpSpPr>
                  <a:grpSpLocks/>
                </p:cNvGrpSpPr>
                <p:nvPr/>
              </p:nvGrpSpPr>
              <p:grpSpPr bwMode="auto">
                <a:xfrm>
                  <a:off x="2880" y="624"/>
                  <a:ext cx="192" cy="144"/>
                  <a:chOff x="768" y="3072"/>
                  <a:chExt cx="192" cy="144"/>
                </a:xfrm>
              </p:grpSpPr>
              <p:sp>
                <p:nvSpPr>
                  <p:cNvPr id="559301" name="AutoShape 19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302" name="AutoShape 19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303" name="AutoShape 199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424" name="Group 200"/>
                <p:cNvGrpSpPr>
                  <a:grpSpLocks/>
                </p:cNvGrpSpPr>
                <p:nvPr/>
              </p:nvGrpSpPr>
              <p:grpSpPr bwMode="auto">
                <a:xfrm rot="937368">
                  <a:off x="2544" y="624"/>
                  <a:ext cx="457" cy="505"/>
                  <a:chOff x="1021" y="3059"/>
                  <a:chExt cx="457" cy="505"/>
                </a:xfrm>
              </p:grpSpPr>
              <p:grpSp>
                <p:nvGrpSpPr>
                  <p:cNvPr id="559428" name="Group 201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997" y="3396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306" name="AutoShape 202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307" name="AutoShape 203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308" name="AutoShape 204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559432" name="Group 205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1133" y="3289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310" name="AutoShape 206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311" name="AutoShape 207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312" name="AutoShape 208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559433" name="Group 209" descr="Granite"/>
                  <p:cNvGrpSpPr>
                    <a:grpSpLocks/>
                  </p:cNvGrpSpPr>
                  <p:nvPr/>
                </p:nvGrpSpPr>
                <p:grpSpPr bwMode="auto">
                  <a:xfrm rot="-13996117">
                    <a:off x="1221" y="3186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314" name="AutoShape 210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315" name="AutoShape 211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316" name="AutoShape 212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559437" name="Group 213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1310" y="3083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318" name="AutoShape 214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319" name="AutoShape 215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320" name="AutoShape 216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559441" name="Group 217"/>
                <p:cNvGrpSpPr>
                  <a:grpSpLocks/>
                </p:cNvGrpSpPr>
                <p:nvPr/>
              </p:nvGrpSpPr>
              <p:grpSpPr bwMode="auto">
                <a:xfrm rot="4359055">
                  <a:off x="2136" y="648"/>
                  <a:ext cx="457" cy="505"/>
                  <a:chOff x="1021" y="3059"/>
                  <a:chExt cx="457" cy="505"/>
                </a:xfrm>
              </p:grpSpPr>
              <p:grpSp>
                <p:nvGrpSpPr>
                  <p:cNvPr id="559445" name="Group 218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997" y="3396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323" name="AutoShape 219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324" name="AutoShape 220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325" name="AutoShape 221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559449" name="Group 222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1133" y="3289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327" name="AutoShape 223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328" name="AutoShape 224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329" name="AutoShape 225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559453" name="Group 226" descr="Granite"/>
                  <p:cNvGrpSpPr>
                    <a:grpSpLocks/>
                  </p:cNvGrpSpPr>
                  <p:nvPr/>
                </p:nvGrpSpPr>
                <p:grpSpPr bwMode="auto">
                  <a:xfrm rot="-13996117">
                    <a:off x="1221" y="3186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331" name="AutoShape 227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332" name="AutoShape 228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333" name="AutoShape 229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559457" name="Group 230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1310" y="3083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335" name="AutoShape 231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336" name="AutoShape 232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337" name="AutoShape 233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</p:grpSp>
            <p:sp>
              <p:nvSpPr>
                <p:cNvPr id="559338" name="Oval 234"/>
                <p:cNvSpPr>
                  <a:spLocks noChangeArrowheads="1"/>
                </p:cNvSpPr>
                <p:nvPr/>
              </p:nvSpPr>
              <p:spPr bwMode="auto">
                <a:xfrm>
                  <a:off x="2160" y="240"/>
                  <a:ext cx="768" cy="672"/>
                </a:xfrm>
                <a:prstGeom prst="ellipse">
                  <a:avLst/>
                </a:prstGeom>
                <a:solidFill>
                  <a:srgbClr val="C0C0C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9339" name="Text Box 235"/>
                <p:cNvSpPr txBox="1">
                  <a:spLocks noChangeArrowheads="1"/>
                </p:cNvSpPr>
                <p:nvPr/>
              </p:nvSpPr>
              <p:spPr bwMode="auto">
                <a:xfrm>
                  <a:off x="2112" y="479"/>
                  <a:ext cx="913" cy="2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sz="1400" b="1">
                      <a:solidFill>
                        <a:schemeClr val="accent1">
                          <a:lumMod val="75000"/>
                        </a:schemeClr>
                      </a:solidFill>
                    </a:rPr>
                    <a:t>Ag-Sn Alloy</a:t>
                  </a:r>
                </a:p>
              </p:txBody>
            </p:sp>
            <p:grpSp>
              <p:nvGrpSpPr>
                <p:cNvPr id="559461" name="Group 236"/>
                <p:cNvGrpSpPr>
                  <a:grpSpLocks/>
                </p:cNvGrpSpPr>
                <p:nvPr/>
              </p:nvGrpSpPr>
              <p:grpSpPr bwMode="auto">
                <a:xfrm>
                  <a:off x="2064" y="672"/>
                  <a:ext cx="192" cy="144"/>
                  <a:chOff x="768" y="3072"/>
                  <a:chExt cx="192" cy="144"/>
                </a:xfrm>
              </p:grpSpPr>
              <p:sp>
                <p:nvSpPr>
                  <p:cNvPr id="559341" name="AutoShape 237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342" name="AutoShape 23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343" name="AutoShape 23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462" name="Group 240" descr="Granite"/>
                <p:cNvGrpSpPr>
                  <a:grpSpLocks/>
                </p:cNvGrpSpPr>
                <p:nvPr/>
              </p:nvGrpSpPr>
              <p:grpSpPr bwMode="auto">
                <a:xfrm rot="4713825">
                  <a:off x="2285" y="199"/>
                  <a:ext cx="192" cy="144"/>
                  <a:chOff x="768" y="3072"/>
                  <a:chExt cx="192" cy="144"/>
                </a:xfrm>
              </p:grpSpPr>
              <p:sp>
                <p:nvSpPr>
                  <p:cNvPr id="559345" name="AutoShape 24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346" name="AutoShape 242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347" name="AutoShape 24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466" name="Group 244" descr="Granite"/>
                <p:cNvGrpSpPr>
                  <a:grpSpLocks/>
                </p:cNvGrpSpPr>
                <p:nvPr/>
              </p:nvGrpSpPr>
              <p:grpSpPr bwMode="auto">
                <a:xfrm rot="4713825">
                  <a:off x="2136" y="312"/>
                  <a:ext cx="192" cy="144"/>
                  <a:chOff x="768" y="3072"/>
                  <a:chExt cx="192" cy="144"/>
                </a:xfrm>
              </p:grpSpPr>
              <p:sp>
                <p:nvSpPr>
                  <p:cNvPr id="559349" name="AutoShape 24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350" name="AutoShape 246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351" name="AutoShape 247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470" name="Group 248" descr="Granite"/>
                <p:cNvGrpSpPr>
                  <a:grpSpLocks/>
                </p:cNvGrpSpPr>
                <p:nvPr/>
              </p:nvGrpSpPr>
              <p:grpSpPr bwMode="auto">
                <a:xfrm rot="-3616631">
                  <a:off x="2088" y="408"/>
                  <a:ext cx="192" cy="144"/>
                  <a:chOff x="768" y="3072"/>
                  <a:chExt cx="192" cy="144"/>
                </a:xfrm>
              </p:grpSpPr>
              <p:sp>
                <p:nvSpPr>
                  <p:cNvPr id="559353" name="AutoShape 24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354" name="AutoShape 25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355" name="AutoShape 25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474" name="Group 252" descr="Granite"/>
                <p:cNvGrpSpPr>
                  <a:grpSpLocks/>
                </p:cNvGrpSpPr>
                <p:nvPr/>
              </p:nvGrpSpPr>
              <p:grpSpPr bwMode="auto">
                <a:xfrm rot="4713825">
                  <a:off x="2040" y="552"/>
                  <a:ext cx="192" cy="144"/>
                  <a:chOff x="768" y="3072"/>
                  <a:chExt cx="192" cy="144"/>
                </a:xfrm>
              </p:grpSpPr>
              <p:sp>
                <p:nvSpPr>
                  <p:cNvPr id="559357" name="AutoShape 25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358" name="AutoShape 25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359" name="AutoShape 25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478" name="Group 256"/>
                <p:cNvGrpSpPr>
                  <a:grpSpLocks/>
                </p:cNvGrpSpPr>
                <p:nvPr/>
              </p:nvGrpSpPr>
              <p:grpSpPr bwMode="auto">
                <a:xfrm rot="17094657">
                  <a:off x="2664" y="216"/>
                  <a:ext cx="457" cy="505"/>
                  <a:chOff x="1021" y="3059"/>
                  <a:chExt cx="457" cy="505"/>
                </a:xfrm>
              </p:grpSpPr>
              <p:grpSp>
                <p:nvGrpSpPr>
                  <p:cNvPr id="559482" name="Group 257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997" y="3396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362" name="AutoShape 258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363" name="AutoShape 259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364" name="AutoShape 260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559486" name="Group 261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1133" y="3289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366" name="AutoShape 262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367" name="AutoShape 263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368" name="AutoShape 264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559490" name="Group 265" descr="Granite"/>
                  <p:cNvGrpSpPr>
                    <a:grpSpLocks/>
                  </p:cNvGrpSpPr>
                  <p:nvPr/>
                </p:nvGrpSpPr>
                <p:grpSpPr bwMode="auto">
                  <a:xfrm rot="-13996117">
                    <a:off x="1221" y="3186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370" name="AutoShape 266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371" name="AutoShape 267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372" name="AutoShape 268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559491" name="Group 269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1310" y="3083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374" name="AutoShape 270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375" name="AutoShape 271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376" name="AutoShape 272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559495" name="Group 273"/>
                <p:cNvGrpSpPr>
                  <a:grpSpLocks/>
                </p:cNvGrpSpPr>
                <p:nvPr/>
              </p:nvGrpSpPr>
              <p:grpSpPr bwMode="auto">
                <a:xfrm rot="13270334">
                  <a:off x="2304" y="0"/>
                  <a:ext cx="457" cy="505"/>
                  <a:chOff x="1021" y="3059"/>
                  <a:chExt cx="457" cy="505"/>
                </a:xfrm>
              </p:grpSpPr>
              <p:grpSp>
                <p:nvGrpSpPr>
                  <p:cNvPr id="559499" name="Group 274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997" y="3396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379" name="AutoShape 275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380" name="AutoShape 276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381" name="AutoShape 277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559503" name="Group 278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1133" y="3289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383" name="AutoShape 279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384" name="AutoShape 280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385" name="AutoShape 281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559507" name="Group 282" descr="Granite"/>
                  <p:cNvGrpSpPr>
                    <a:grpSpLocks/>
                  </p:cNvGrpSpPr>
                  <p:nvPr/>
                </p:nvGrpSpPr>
                <p:grpSpPr bwMode="auto">
                  <a:xfrm rot="-13996117">
                    <a:off x="1221" y="3186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387" name="AutoShape 283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388" name="AutoShape 284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389" name="AutoShape 285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  <p:grpSp>
                <p:nvGrpSpPr>
                  <p:cNvPr id="559511" name="Group 286" descr="Granite"/>
                  <p:cNvGrpSpPr>
                    <a:grpSpLocks/>
                  </p:cNvGrpSpPr>
                  <p:nvPr/>
                </p:nvGrpSpPr>
                <p:grpSpPr bwMode="auto">
                  <a:xfrm rot="-5665660">
                    <a:off x="1310" y="3083"/>
                    <a:ext cx="192" cy="144"/>
                    <a:chOff x="768" y="3072"/>
                    <a:chExt cx="192" cy="144"/>
                  </a:xfrm>
                </p:grpSpPr>
                <p:sp>
                  <p:nvSpPr>
                    <p:cNvPr id="559391" name="AutoShape 287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68" y="3072"/>
                      <a:ext cx="144" cy="96"/>
                    </a:xfrm>
                    <a:prstGeom prst="hexagon">
                      <a:avLst>
                        <a:gd name="adj" fmla="val 37500"/>
                        <a:gd name="vf" fmla="val 115470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392" name="AutoShape 288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6" y="3120"/>
                      <a:ext cx="96" cy="96"/>
                    </a:xfrm>
                    <a:prstGeom prst="octagon">
                      <a:avLst>
                        <a:gd name="adj" fmla="val 29287"/>
                      </a:avLst>
                    </a:pr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559393" name="AutoShape 289" descr="Granite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64" y="3120"/>
                      <a:ext cx="96" cy="96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blipFill dpi="0" rotWithShape="0">
                      <a:blip r:embed="rId3" cstate="print"/>
                      <a:srcRect/>
                      <a:tile tx="0" ty="0" sx="100000" sy="100000" flip="none" algn="tl"/>
                    </a:blip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IN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p:txBody>
                </p:sp>
              </p:grpSp>
            </p:grpSp>
          </p:grpSp>
          <p:grpSp>
            <p:nvGrpSpPr>
              <p:cNvPr id="559515" name="Group 290"/>
              <p:cNvGrpSpPr>
                <a:grpSpLocks/>
              </p:cNvGrpSpPr>
              <p:nvPr/>
            </p:nvGrpSpPr>
            <p:grpSpPr bwMode="auto">
              <a:xfrm>
                <a:off x="4944" y="1824"/>
                <a:ext cx="192" cy="144"/>
                <a:chOff x="768" y="3072"/>
                <a:chExt cx="192" cy="144"/>
              </a:xfrm>
            </p:grpSpPr>
            <p:sp>
              <p:nvSpPr>
                <p:cNvPr id="559395" name="AutoShape 291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9396" name="AutoShape 292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9397" name="AutoShape 293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559519" name="Group 294"/>
              <p:cNvGrpSpPr>
                <a:grpSpLocks/>
              </p:cNvGrpSpPr>
              <p:nvPr/>
            </p:nvGrpSpPr>
            <p:grpSpPr bwMode="auto">
              <a:xfrm rot="2113300">
                <a:off x="4560" y="1824"/>
                <a:ext cx="457" cy="505"/>
                <a:chOff x="1021" y="3059"/>
                <a:chExt cx="457" cy="505"/>
              </a:xfrm>
            </p:grpSpPr>
            <p:grpSp>
              <p:nvGrpSpPr>
                <p:cNvPr id="559520" name="Group 295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559400" name="AutoShape 29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01" name="AutoShape 29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02" name="AutoShape 298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524" name="Group 299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559404" name="AutoShape 300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05" name="AutoShape 30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06" name="AutoShape 302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528" name="Group 303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559408" name="AutoShape 304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09" name="AutoShape 30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10" name="AutoShape 306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532" name="Group 307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559412" name="AutoShape 308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13" name="AutoShape 30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14" name="AutoShape 310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9536" name="Group 311"/>
              <p:cNvGrpSpPr>
                <a:grpSpLocks/>
              </p:cNvGrpSpPr>
              <p:nvPr/>
            </p:nvGrpSpPr>
            <p:grpSpPr bwMode="auto">
              <a:xfrm rot="3207860">
                <a:off x="3960" y="1752"/>
                <a:ext cx="457" cy="505"/>
                <a:chOff x="1021" y="3059"/>
                <a:chExt cx="457" cy="505"/>
              </a:xfrm>
            </p:grpSpPr>
            <p:grpSp>
              <p:nvGrpSpPr>
                <p:cNvPr id="559540" name="Group 312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559417" name="AutoShape 313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18" name="AutoShape 314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19" name="AutoShape 315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544" name="Group 316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559421" name="AutoShape 31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22" name="AutoShape 31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23" name="AutoShape 319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548" name="Group 320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559425" name="AutoShape 321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26" name="AutoShape 32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27" name="AutoShape 323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549" name="Group 324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559429" name="AutoShape 325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30" name="AutoShape 326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31" name="AutoShape 327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9553" name="Group 328"/>
              <p:cNvGrpSpPr>
                <a:grpSpLocks/>
              </p:cNvGrpSpPr>
              <p:nvPr/>
            </p:nvGrpSpPr>
            <p:grpSpPr bwMode="auto">
              <a:xfrm>
                <a:off x="3888" y="2016"/>
                <a:ext cx="528" cy="480"/>
                <a:chOff x="576" y="2880"/>
                <a:chExt cx="528" cy="480"/>
              </a:xfrm>
            </p:grpSpPr>
            <p:grpSp>
              <p:nvGrpSpPr>
                <p:cNvPr id="559557" name="Group 329"/>
                <p:cNvGrpSpPr>
                  <a:grpSpLocks/>
                </p:cNvGrpSpPr>
                <p:nvPr/>
              </p:nvGrpSpPr>
              <p:grpSpPr bwMode="auto">
                <a:xfrm>
                  <a:off x="576" y="2880"/>
                  <a:ext cx="192" cy="144"/>
                  <a:chOff x="768" y="3072"/>
                  <a:chExt cx="192" cy="144"/>
                </a:xfrm>
              </p:grpSpPr>
              <p:sp>
                <p:nvSpPr>
                  <p:cNvPr id="559434" name="AutoShape 330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35" name="AutoShape 33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36" name="AutoShape 332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561" name="Group 333"/>
                <p:cNvGrpSpPr>
                  <a:grpSpLocks/>
                </p:cNvGrpSpPr>
                <p:nvPr/>
              </p:nvGrpSpPr>
              <p:grpSpPr bwMode="auto">
                <a:xfrm rot="-8330457">
                  <a:off x="720" y="2928"/>
                  <a:ext cx="192" cy="144"/>
                  <a:chOff x="768" y="3072"/>
                  <a:chExt cx="192" cy="144"/>
                </a:xfrm>
              </p:grpSpPr>
              <p:sp>
                <p:nvSpPr>
                  <p:cNvPr id="559438" name="AutoShape 334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39" name="AutoShape 33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40" name="AutoShape 336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565" name="Group 337"/>
                <p:cNvGrpSpPr>
                  <a:grpSpLocks/>
                </p:cNvGrpSpPr>
                <p:nvPr/>
              </p:nvGrpSpPr>
              <p:grpSpPr bwMode="auto">
                <a:xfrm>
                  <a:off x="672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9442" name="AutoShape 338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43" name="AutoShape 33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44" name="AutoShape 340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569" name="Group 341"/>
                <p:cNvGrpSpPr>
                  <a:grpSpLocks/>
                </p:cNvGrpSpPr>
                <p:nvPr/>
              </p:nvGrpSpPr>
              <p:grpSpPr bwMode="auto">
                <a:xfrm>
                  <a:off x="816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9446" name="AutoShape 342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47" name="AutoShape 34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48" name="AutoShape 344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573" name="Group 345"/>
                <p:cNvGrpSpPr>
                  <a:grpSpLocks/>
                </p:cNvGrpSpPr>
                <p:nvPr/>
              </p:nvGrpSpPr>
              <p:grpSpPr bwMode="auto">
                <a:xfrm rot="-8330457">
                  <a:off x="768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9450" name="AutoShape 34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51" name="AutoShape 34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52" name="AutoShape 348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577" name="Group 349"/>
                <p:cNvGrpSpPr>
                  <a:grpSpLocks/>
                </p:cNvGrpSpPr>
                <p:nvPr/>
              </p:nvGrpSpPr>
              <p:grpSpPr bwMode="auto">
                <a:xfrm>
                  <a:off x="912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9454" name="AutoShape 350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55" name="AutoShape 35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56" name="AutoShape 352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578" name="Group 353"/>
                <p:cNvGrpSpPr>
                  <a:grpSpLocks/>
                </p:cNvGrpSpPr>
                <p:nvPr/>
              </p:nvGrpSpPr>
              <p:grpSpPr bwMode="auto">
                <a:xfrm>
                  <a:off x="864" y="3216"/>
                  <a:ext cx="192" cy="144"/>
                  <a:chOff x="768" y="3072"/>
                  <a:chExt cx="192" cy="144"/>
                </a:xfrm>
              </p:grpSpPr>
              <p:sp>
                <p:nvSpPr>
                  <p:cNvPr id="559458" name="AutoShape 354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59" name="AutoShape 35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60" name="AutoShape 356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9582" name="Group 357"/>
              <p:cNvGrpSpPr>
                <a:grpSpLocks/>
              </p:cNvGrpSpPr>
              <p:nvPr/>
            </p:nvGrpSpPr>
            <p:grpSpPr bwMode="auto">
              <a:xfrm>
                <a:off x="4224" y="2016"/>
                <a:ext cx="528" cy="432"/>
                <a:chOff x="576" y="2880"/>
                <a:chExt cx="528" cy="480"/>
              </a:xfrm>
            </p:grpSpPr>
            <p:grpSp>
              <p:nvGrpSpPr>
                <p:cNvPr id="559586" name="Group 358"/>
                <p:cNvGrpSpPr>
                  <a:grpSpLocks/>
                </p:cNvGrpSpPr>
                <p:nvPr/>
              </p:nvGrpSpPr>
              <p:grpSpPr bwMode="auto">
                <a:xfrm>
                  <a:off x="576" y="2880"/>
                  <a:ext cx="192" cy="144"/>
                  <a:chOff x="768" y="3072"/>
                  <a:chExt cx="192" cy="144"/>
                </a:xfrm>
              </p:grpSpPr>
              <p:sp>
                <p:nvSpPr>
                  <p:cNvPr id="559463" name="AutoShape 35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64" name="AutoShape 360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65" name="AutoShape 361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590" name="Group 362"/>
                <p:cNvGrpSpPr>
                  <a:grpSpLocks/>
                </p:cNvGrpSpPr>
                <p:nvPr/>
              </p:nvGrpSpPr>
              <p:grpSpPr bwMode="auto">
                <a:xfrm rot="-8330457">
                  <a:off x="720" y="2928"/>
                  <a:ext cx="192" cy="144"/>
                  <a:chOff x="768" y="3072"/>
                  <a:chExt cx="192" cy="144"/>
                </a:xfrm>
              </p:grpSpPr>
              <p:sp>
                <p:nvSpPr>
                  <p:cNvPr id="559467" name="AutoShape 363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68" name="AutoShape 364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69" name="AutoShape 365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594" name="Group 366"/>
                <p:cNvGrpSpPr>
                  <a:grpSpLocks/>
                </p:cNvGrpSpPr>
                <p:nvPr/>
              </p:nvGrpSpPr>
              <p:grpSpPr bwMode="auto">
                <a:xfrm>
                  <a:off x="672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9471" name="AutoShape 36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72" name="AutoShape 36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73" name="AutoShape 369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598" name="Group 370"/>
                <p:cNvGrpSpPr>
                  <a:grpSpLocks/>
                </p:cNvGrpSpPr>
                <p:nvPr/>
              </p:nvGrpSpPr>
              <p:grpSpPr bwMode="auto">
                <a:xfrm>
                  <a:off x="816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9475" name="AutoShape 371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76" name="AutoShape 37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77" name="AutoShape 373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602" name="Group 374"/>
                <p:cNvGrpSpPr>
                  <a:grpSpLocks/>
                </p:cNvGrpSpPr>
                <p:nvPr/>
              </p:nvGrpSpPr>
              <p:grpSpPr bwMode="auto">
                <a:xfrm rot="-8330457">
                  <a:off x="768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9479" name="AutoShape 375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80" name="AutoShape 376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81" name="AutoShape 377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615" name="Group 378"/>
                <p:cNvGrpSpPr>
                  <a:grpSpLocks/>
                </p:cNvGrpSpPr>
                <p:nvPr/>
              </p:nvGrpSpPr>
              <p:grpSpPr bwMode="auto">
                <a:xfrm>
                  <a:off x="912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9483" name="AutoShape 37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84" name="AutoShape 380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85" name="AutoShape 381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1152" name="Group 382"/>
                <p:cNvGrpSpPr>
                  <a:grpSpLocks/>
                </p:cNvGrpSpPr>
                <p:nvPr/>
              </p:nvGrpSpPr>
              <p:grpSpPr bwMode="auto">
                <a:xfrm>
                  <a:off x="864" y="3216"/>
                  <a:ext cx="192" cy="144"/>
                  <a:chOff x="768" y="3072"/>
                  <a:chExt cx="192" cy="144"/>
                </a:xfrm>
              </p:grpSpPr>
              <p:sp>
                <p:nvSpPr>
                  <p:cNvPr id="559487" name="AutoShape 383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88" name="AutoShape 384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89" name="AutoShape 385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61156" name="Group 386"/>
              <p:cNvGrpSpPr>
                <a:grpSpLocks/>
              </p:cNvGrpSpPr>
              <p:nvPr/>
            </p:nvGrpSpPr>
            <p:grpSpPr bwMode="auto">
              <a:xfrm rot="-5665660">
                <a:off x="4584" y="1752"/>
                <a:ext cx="528" cy="480"/>
                <a:chOff x="1296" y="2928"/>
                <a:chExt cx="528" cy="480"/>
              </a:xfrm>
            </p:grpSpPr>
            <p:grpSp>
              <p:nvGrpSpPr>
                <p:cNvPr id="561160" name="Group 387"/>
                <p:cNvGrpSpPr>
                  <a:grpSpLocks/>
                </p:cNvGrpSpPr>
                <p:nvPr/>
              </p:nvGrpSpPr>
              <p:grpSpPr bwMode="auto">
                <a:xfrm>
                  <a:off x="1296" y="2928"/>
                  <a:ext cx="192" cy="144"/>
                  <a:chOff x="768" y="3072"/>
                  <a:chExt cx="192" cy="144"/>
                </a:xfrm>
              </p:grpSpPr>
              <p:sp>
                <p:nvSpPr>
                  <p:cNvPr id="559492" name="AutoShape 388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93" name="AutoShape 38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94" name="AutoShape 390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1164" name="Group 391"/>
                <p:cNvGrpSpPr>
                  <a:grpSpLocks/>
                </p:cNvGrpSpPr>
                <p:nvPr/>
              </p:nvGrpSpPr>
              <p:grpSpPr bwMode="auto">
                <a:xfrm rot="-8330457">
                  <a:off x="1440" y="2976"/>
                  <a:ext cx="192" cy="144"/>
                  <a:chOff x="768" y="3072"/>
                  <a:chExt cx="192" cy="144"/>
                </a:xfrm>
              </p:grpSpPr>
              <p:sp>
                <p:nvSpPr>
                  <p:cNvPr id="559496" name="AutoShape 392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97" name="AutoShape 39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498" name="AutoShape 394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1170" name="Group 395"/>
                <p:cNvGrpSpPr>
                  <a:grpSpLocks/>
                </p:cNvGrpSpPr>
                <p:nvPr/>
              </p:nvGrpSpPr>
              <p:grpSpPr bwMode="auto">
                <a:xfrm>
                  <a:off x="1392" y="3072"/>
                  <a:ext cx="192" cy="144"/>
                  <a:chOff x="768" y="3072"/>
                  <a:chExt cx="192" cy="144"/>
                </a:xfrm>
              </p:grpSpPr>
              <p:sp>
                <p:nvSpPr>
                  <p:cNvPr id="559500" name="AutoShape 39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01" name="AutoShape 39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02" name="AutoShape 398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1174" name="Group 399"/>
                <p:cNvGrpSpPr>
                  <a:grpSpLocks/>
                </p:cNvGrpSpPr>
                <p:nvPr/>
              </p:nvGrpSpPr>
              <p:grpSpPr bwMode="auto">
                <a:xfrm>
                  <a:off x="1536" y="3072"/>
                  <a:ext cx="192" cy="144"/>
                  <a:chOff x="768" y="3072"/>
                  <a:chExt cx="192" cy="144"/>
                </a:xfrm>
              </p:grpSpPr>
              <p:sp>
                <p:nvSpPr>
                  <p:cNvPr id="559504" name="AutoShape 400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05" name="AutoShape 40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06" name="AutoShape 402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1178" name="Group 403"/>
                <p:cNvGrpSpPr>
                  <a:grpSpLocks/>
                </p:cNvGrpSpPr>
                <p:nvPr/>
              </p:nvGrpSpPr>
              <p:grpSpPr bwMode="auto">
                <a:xfrm rot="-8330457">
                  <a:off x="1488" y="3168"/>
                  <a:ext cx="192" cy="144"/>
                  <a:chOff x="768" y="3072"/>
                  <a:chExt cx="192" cy="144"/>
                </a:xfrm>
              </p:grpSpPr>
              <p:sp>
                <p:nvSpPr>
                  <p:cNvPr id="559508" name="AutoShape 404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09" name="AutoShape 40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10" name="AutoShape 406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1182" name="Group 407"/>
                <p:cNvGrpSpPr>
                  <a:grpSpLocks/>
                </p:cNvGrpSpPr>
                <p:nvPr/>
              </p:nvGrpSpPr>
              <p:grpSpPr bwMode="auto">
                <a:xfrm>
                  <a:off x="1632" y="3168"/>
                  <a:ext cx="192" cy="144"/>
                  <a:chOff x="768" y="3072"/>
                  <a:chExt cx="192" cy="144"/>
                </a:xfrm>
              </p:grpSpPr>
              <p:sp>
                <p:nvSpPr>
                  <p:cNvPr id="559512" name="AutoShape 408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13" name="AutoShape 40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14" name="AutoShape 410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1186" name="Group 411"/>
                <p:cNvGrpSpPr>
                  <a:grpSpLocks/>
                </p:cNvGrpSpPr>
                <p:nvPr/>
              </p:nvGrpSpPr>
              <p:grpSpPr bwMode="auto">
                <a:xfrm>
                  <a:off x="1584" y="3264"/>
                  <a:ext cx="192" cy="144"/>
                  <a:chOff x="768" y="3072"/>
                  <a:chExt cx="192" cy="144"/>
                </a:xfrm>
              </p:grpSpPr>
              <p:sp>
                <p:nvSpPr>
                  <p:cNvPr id="559516" name="AutoShape 412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17" name="AutoShape 41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18" name="AutoShape 414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61190" name="Group 415"/>
              <p:cNvGrpSpPr>
                <a:grpSpLocks/>
              </p:cNvGrpSpPr>
              <p:nvPr/>
            </p:nvGrpSpPr>
            <p:grpSpPr bwMode="auto">
              <a:xfrm rot="-4885010">
                <a:off x="4200" y="2088"/>
                <a:ext cx="528" cy="480"/>
                <a:chOff x="1296" y="2928"/>
                <a:chExt cx="528" cy="480"/>
              </a:xfrm>
            </p:grpSpPr>
            <p:grpSp>
              <p:nvGrpSpPr>
                <p:cNvPr id="561191" name="Group 416"/>
                <p:cNvGrpSpPr>
                  <a:grpSpLocks/>
                </p:cNvGrpSpPr>
                <p:nvPr/>
              </p:nvGrpSpPr>
              <p:grpSpPr bwMode="auto">
                <a:xfrm>
                  <a:off x="1296" y="2928"/>
                  <a:ext cx="192" cy="144"/>
                  <a:chOff x="768" y="3072"/>
                  <a:chExt cx="192" cy="144"/>
                </a:xfrm>
              </p:grpSpPr>
              <p:sp>
                <p:nvSpPr>
                  <p:cNvPr id="559521" name="AutoShape 41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22" name="AutoShape 41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23" name="AutoShape 419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1195" name="Group 420"/>
                <p:cNvGrpSpPr>
                  <a:grpSpLocks/>
                </p:cNvGrpSpPr>
                <p:nvPr/>
              </p:nvGrpSpPr>
              <p:grpSpPr bwMode="auto">
                <a:xfrm rot="-8330457">
                  <a:off x="1440" y="2976"/>
                  <a:ext cx="192" cy="144"/>
                  <a:chOff x="768" y="3072"/>
                  <a:chExt cx="192" cy="144"/>
                </a:xfrm>
              </p:grpSpPr>
              <p:sp>
                <p:nvSpPr>
                  <p:cNvPr id="559525" name="AutoShape 421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26" name="AutoShape 42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27" name="AutoShape 423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1199" name="Group 424"/>
                <p:cNvGrpSpPr>
                  <a:grpSpLocks/>
                </p:cNvGrpSpPr>
                <p:nvPr/>
              </p:nvGrpSpPr>
              <p:grpSpPr bwMode="auto">
                <a:xfrm>
                  <a:off x="1392" y="3072"/>
                  <a:ext cx="192" cy="144"/>
                  <a:chOff x="768" y="3072"/>
                  <a:chExt cx="192" cy="144"/>
                </a:xfrm>
              </p:grpSpPr>
              <p:sp>
                <p:nvSpPr>
                  <p:cNvPr id="559529" name="AutoShape 425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30" name="AutoShape 426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31" name="AutoShape 427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1203" name="Group 428"/>
                <p:cNvGrpSpPr>
                  <a:grpSpLocks/>
                </p:cNvGrpSpPr>
                <p:nvPr/>
              </p:nvGrpSpPr>
              <p:grpSpPr bwMode="auto">
                <a:xfrm>
                  <a:off x="1536" y="3072"/>
                  <a:ext cx="192" cy="144"/>
                  <a:chOff x="768" y="3072"/>
                  <a:chExt cx="192" cy="144"/>
                </a:xfrm>
              </p:grpSpPr>
              <p:sp>
                <p:nvSpPr>
                  <p:cNvPr id="559533" name="AutoShape 42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34" name="AutoShape 430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35" name="AutoShape 431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1207" name="Group 432"/>
                <p:cNvGrpSpPr>
                  <a:grpSpLocks/>
                </p:cNvGrpSpPr>
                <p:nvPr/>
              </p:nvGrpSpPr>
              <p:grpSpPr bwMode="auto">
                <a:xfrm rot="-8330457">
                  <a:off x="1488" y="3168"/>
                  <a:ext cx="192" cy="144"/>
                  <a:chOff x="768" y="3072"/>
                  <a:chExt cx="192" cy="144"/>
                </a:xfrm>
              </p:grpSpPr>
              <p:sp>
                <p:nvSpPr>
                  <p:cNvPr id="559537" name="AutoShape 433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38" name="AutoShape 434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39" name="AutoShape 435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1208" name="Group 436"/>
                <p:cNvGrpSpPr>
                  <a:grpSpLocks/>
                </p:cNvGrpSpPr>
                <p:nvPr/>
              </p:nvGrpSpPr>
              <p:grpSpPr bwMode="auto">
                <a:xfrm>
                  <a:off x="1632" y="3168"/>
                  <a:ext cx="192" cy="144"/>
                  <a:chOff x="768" y="3072"/>
                  <a:chExt cx="192" cy="144"/>
                </a:xfrm>
              </p:grpSpPr>
              <p:sp>
                <p:nvSpPr>
                  <p:cNvPr id="559541" name="AutoShape 43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42" name="AutoShape 43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43" name="AutoShape 439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1212" name="Group 440"/>
                <p:cNvGrpSpPr>
                  <a:grpSpLocks/>
                </p:cNvGrpSpPr>
                <p:nvPr/>
              </p:nvGrpSpPr>
              <p:grpSpPr bwMode="auto">
                <a:xfrm>
                  <a:off x="1584" y="3264"/>
                  <a:ext cx="192" cy="144"/>
                  <a:chOff x="768" y="3072"/>
                  <a:chExt cx="192" cy="144"/>
                </a:xfrm>
              </p:grpSpPr>
              <p:sp>
                <p:nvSpPr>
                  <p:cNvPr id="559545" name="AutoShape 441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46" name="AutoShape 44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47" name="AutoShape 443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61216" name="Group 444"/>
              <p:cNvGrpSpPr>
                <a:grpSpLocks/>
              </p:cNvGrpSpPr>
              <p:nvPr/>
            </p:nvGrpSpPr>
            <p:grpSpPr bwMode="auto">
              <a:xfrm>
                <a:off x="3888" y="1920"/>
                <a:ext cx="528" cy="480"/>
                <a:chOff x="576" y="2880"/>
                <a:chExt cx="528" cy="480"/>
              </a:xfrm>
            </p:grpSpPr>
            <p:grpSp>
              <p:nvGrpSpPr>
                <p:cNvPr id="561220" name="Group 445"/>
                <p:cNvGrpSpPr>
                  <a:grpSpLocks/>
                </p:cNvGrpSpPr>
                <p:nvPr/>
              </p:nvGrpSpPr>
              <p:grpSpPr bwMode="auto">
                <a:xfrm>
                  <a:off x="576" y="2880"/>
                  <a:ext cx="192" cy="144"/>
                  <a:chOff x="768" y="3072"/>
                  <a:chExt cx="192" cy="144"/>
                </a:xfrm>
              </p:grpSpPr>
              <p:sp>
                <p:nvSpPr>
                  <p:cNvPr id="559550" name="AutoShape 44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51" name="AutoShape 44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52" name="AutoShape 448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1234" name="Group 449"/>
                <p:cNvGrpSpPr>
                  <a:grpSpLocks/>
                </p:cNvGrpSpPr>
                <p:nvPr/>
              </p:nvGrpSpPr>
              <p:grpSpPr bwMode="auto">
                <a:xfrm rot="-8330457">
                  <a:off x="720" y="2928"/>
                  <a:ext cx="192" cy="144"/>
                  <a:chOff x="768" y="3072"/>
                  <a:chExt cx="192" cy="144"/>
                </a:xfrm>
              </p:grpSpPr>
              <p:sp>
                <p:nvSpPr>
                  <p:cNvPr id="559554" name="AutoShape 450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55" name="AutoShape 45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56" name="AutoShape 452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1245" name="Group 453"/>
                <p:cNvGrpSpPr>
                  <a:grpSpLocks/>
                </p:cNvGrpSpPr>
                <p:nvPr/>
              </p:nvGrpSpPr>
              <p:grpSpPr bwMode="auto">
                <a:xfrm>
                  <a:off x="672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9558" name="AutoShape 454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59" name="AutoShape 455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60" name="AutoShape 456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1246" name="Group 457"/>
                <p:cNvGrpSpPr>
                  <a:grpSpLocks/>
                </p:cNvGrpSpPr>
                <p:nvPr/>
              </p:nvGrpSpPr>
              <p:grpSpPr bwMode="auto">
                <a:xfrm>
                  <a:off x="816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9562" name="AutoShape 458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63" name="AutoShape 459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64" name="AutoShape 460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1249" name="Group 461"/>
                <p:cNvGrpSpPr>
                  <a:grpSpLocks/>
                </p:cNvGrpSpPr>
                <p:nvPr/>
              </p:nvGrpSpPr>
              <p:grpSpPr bwMode="auto">
                <a:xfrm rot="-8330457">
                  <a:off x="768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9566" name="AutoShape 462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67" name="AutoShape 463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68" name="AutoShape 464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1250" name="Group 465"/>
                <p:cNvGrpSpPr>
                  <a:grpSpLocks/>
                </p:cNvGrpSpPr>
                <p:nvPr/>
              </p:nvGrpSpPr>
              <p:grpSpPr bwMode="auto">
                <a:xfrm>
                  <a:off x="912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9570" name="AutoShape 46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71" name="AutoShape 467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72" name="AutoShape 468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1252" name="Group 469"/>
                <p:cNvGrpSpPr>
                  <a:grpSpLocks/>
                </p:cNvGrpSpPr>
                <p:nvPr/>
              </p:nvGrpSpPr>
              <p:grpSpPr bwMode="auto">
                <a:xfrm>
                  <a:off x="864" y="3216"/>
                  <a:ext cx="192" cy="144"/>
                  <a:chOff x="768" y="3072"/>
                  <a:chExt cx="192" cy="144"/>
                </a:xfrm>
              </p:grpSpPr>
              <p:sp>
                <p:nvSpPr>
                  <p:cNvPr id="559574" name="AutoShape 470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75" name="AutoShape 471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76" name="AutoShape 472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61259" name="Group 473"/>
              <p:cNvGrpSpPr>
                <a:grpSpLocks/>
              </p:cNvGrpSpPr>
              <p:nvPr/>
            </p:nvGrpSpPr>
            <p:grpSpPr bwMode="auto">
              <a:xfrm rot="-5475103">
                <a:off x="4632" y="1848"/>
                <a:ext cx="528" cy="480"/>
                <a:chOff x="576" y="2880"/>
                <a:chExt cx="528" cy="480"/>
              </a:xfrm>
            </p:grpSpPr>
            <p:grpSp>
              <p:nvGrpSpPr>
                <p:cNvPr id="561261" name="Group 474"/>
                <p:cNvGrpSpPr>
                  <a:grpSpLocks/>
                </p:cNvGrpSpPr>
                <p:nvPr/>
              </p:nvGrpSpPr>
              <p:grpSpPr bwMode="auto">
                <a:xfrm>
                  <a:off x="576" y="2880"/>
                  <a:ext cx="192" cy="144"/>
                  <a:chOff x="768" y="3072"/>
                  <a:chExt cx="192" cy="144"/>
                </a:xfrm>
              </p:grpSpPr>
              <p:sp>
                <p:nvSpPr>
                  <p:cNvPr id="559579" name="AutoShape 475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80" name="AutoShape 476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81" name="AutoShape 477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1262" name="Group 478"/>
                <p:cNvGrpSpPr>
                  <a:grpSpLocks/>
                </p:cNvGrpSpPr>
                <p:nvPr/>
              </p:nvGrpSpPr>
              <p:grpSpPr bwMode="auto">
                <a:xfrm rot="-8330457">
                  <a:off x="720" y="2928"/>
                  <a:ext cx="192" cy="144"/>
                  <a:chOff x="768" y="3072"/>
                  <a:chExt cx="192" cy="144"/>
                </a:xfrm>
              </p:grpSpPr>
              <p:sp>
                <p:nvSpPr>
                  <p:cNvPr id="559583" name="AutoShape 47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84" name="AutoShape 480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85" name="AutoShape 481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1263" name="Group 482"/>
                <p:cNvGrpSpPr>
                  <a:grpSpLocks/>
                </p:cNvGrpSpPr>
                <p:nvPr/>
              </p:nvGrpSpPr>
              <p:grpSpPr bwMode="auto">
                <a:xfrm>
                  <a:off x="672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9587" name="AutoShape 483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88" name="AutoShape 484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89" name="AutoShape 485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1264" name="Group 486"/>
                <p:cNvGrpSpPr>
                  <a:grpSpLocks/>
                </p:cNvGrpSpPr>
                <p:nvPr/>
              </p:nvGrpSpPr>
              <p:grpSpPr bwMode="auto">
                <a:xfrm>
                  <a:off x="816" y="3024"/>
                  <a:ext cx="192" cy="144"/>
                  <a:chOff x="768" y="3072"/>
                  <a:chExt cx="192" cy="144"/>
                </a:xfrm>
              </p:grpSpPr>
              <p:sp>
                <p:nvSpPr>
                  <p:cNvPr id="559591" name="AutoShape 48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92" name="AutoShape 488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93" name="AutoShape 489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1265" name="Group 490"/>
                <p:cNvGrpSpPr>
                  <a:grpSpLocks/>
                </p:cNvGrpSpPr>
                <p:nvPr/>
              </p:nvGrpSpPr>
              <p:grpSpPr bwMode="auto">
                <a:xfrm rot="-8330457">
                  <a:off x="768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9595" name="AutoShape 491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96" name="AutoShape 492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597" name="AutoShape 493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1266" name="Group 494"/>
                <p:cNvGrpSpPr>
                  <a:grpSpLocks/>
                </p:cNvGrpSpPr>
                <p:nvPr/>
              </p:nvGrpSpPr>
              <p:grpSpPr bwMode="auto">
                <a:xfrm>
                  <a:off x="912" y="3120"/>
                  <a:ext cx="192" cy="144"/>
                  <a:chOff x="768" y="3072"/>
                  <a:chExt cx="192" cy="144"/>
                </a:xfrm>
              </p:grpSpPr>
              <p:sp>
                <p:nvSpPr>
                  <p:cNvPr id="559599" name="AutoShape 495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600" name="AutoShape 496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601" name="AutoShape 497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1267" name="Group 498"/>
                <p:cNvGrpSpPr>
                  <a:grpSpLocks/>
                </p:cNvGrpSpPr>
                <p:nvPr/>
              </p:nvGrpSpPr>
              <p:grpSpPr bwMode="auto">
                <a:xfrm>
                  <a:off x="864" y="3216"/>
                  <a:ext cx="192" cy="144"/>
                  <a:chOff x="768" y="3072"/>
                  <a:chExt cx="192" cy="144"/>
                </a:xfrm>
              </p:grpSpPr>
              <p:sp>
                <p:nvSpPr>
                  <p:cNvPr id="559603" name="AutoShape 49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604" name="AutoShape 500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605" name="AutoShape 501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sp>
            <p:nvSpPr>
              <p:cNvPr id="559606" name="Text Box 502"/>
              <p:cNvSpPr txBox="1">
                <a:spLocks noChangeArrowheads="1"/>
              </p:cNvSpPr>
              <p:nvPr/>
            </p:nvSpPr>
            <p:spPr bwMode="auto">
              <a:xfrm>
                <a:off x="4224" y="2784"/>
                <a:ext cx="432" cy="3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2400" b="1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sym typeface="Symbol" pitchFamily="18" charset="2"/>
                  </a:rPr>
                  <a:t></a:t>
                </a:r>
                <a:r>
                  <a:rPr lang="en-US" sz="2400" b="1" baseline="-25000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sym typeface="Symbol" pitchFamily="18" charset="2"/>
                  </a:rPr>
                  <a:t>1</a:t>
                </a:r>
                <a:endParaRPr lang="en-US" sz="2400" b="1" baseline="-25000">
                  <a:solidFill>
                    <a:schemeClr val="accent1">
                      <a:lumMod val="75000"/>
                    </a:schemeClr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59607" name="Line 503"/>
              <p:cNvSpPr>
                <a:spLocks noChangeShapeType="1"/>
              </p:cNvSpPr>
              <p:nvPr/>
            </p:nvSpPr>
            <p:spPr bwMode="auto">
              <a:xfrm rot="17394738" flipV="1">
                <a:off x="4272" y="2640"/>
                <a:ext cx="288" cy="96"/>
              </a:xfrm>
              <a:prstGeom prst="line">
                <a:avLst/>
              </a:prstGeom>
              <a:noFill/>
              <a:ln w="222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9608" name="Line 504"/>
              <p:cNvSpPr>
                <a:spLocks noChangeShapeType="1"/>
              </p:cNvSpPr>
              <p:nvPr/>
            </p:nvSpPr>
            <p:spPr bwMode="auto">
              <a:xfrm rot="3065581" flipV="1">
                <a:off x="3744" y="1920"/>
                <a:ext cx="275" cy="94"/>
              </a:xfrm>
              <a:prstGeom prst="line">
                <a:avLst/>
              </a:prstGeom>
              <a:noFill/>
              <a:ln w="222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9609" name="Text Box 505"/>
              <p:cNvSpPr txBox="1">
                <a:spLocks noChangeArrowheads="1"/>
              </p:cNvSpPr>
              <p:nvPr/>
            </p:nvSpPr>
            <p:spPr bwMode="auto">
              <a:xfrm>
                <a:off x="3456" y="1679"/>
                <a:ext cx="432" cy="2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2000" b="1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sym typeface="Symbol" pitchFamily="18" charset="2"/>
                  </a:rPr>
                  <a:t></a:t>
                </a:r>
                <a:endParaRPr lang="en-US" sz="2000" b="1">
                  <a:solidFill>
                    <a:schemeClr val="accent1">
                      <a:lumMod val="75000"/>
                    </a:schemeClr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59610" name="AutoShape 506" descr="White marble"/>
              <p:cNvSpPr>
                <a:spLocks noChangeArrowheads="1"/>
              </p:cNvSpPr>
              <p:nvPr/>
            </p:nvSpPr>
            <p:spPr bwMode="auto">
              <a:xfrm rot="1663369">
                <a:off x="3984" y="2112"/>
                <a:ext cx="336" cy="48"/>
              </a:xfrm>
              <a:prstGeom prst="cube">
                <a:avLst>
                  <a:gd name="adj" fmla="val 25000"/>
                </a:avLst>
              </a:prstGeom>
              <a:blipFill dpi="0" rotWithShape="0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9611" name="AutoShape 507" descr="White marble"/>
              <p:cNvSpPr>
                <a:spLocks noChangeArrowheads="1"/>
              </p:cNvSpPr>
              <p:nvPr/>
            </p:nvSpPr>
            <p:spPr bwMode="auto">
              <a:xfrm rot="-1606730">
                <a:off x="4896" y="2832"/>
                <a:ext cx="336" cy="48"/>
              </a:xfrm>
              <a:prstGeom prst="cube">
                <a:avLst>
                  <a:gd name="adj" fmla="val 25000"/>
                </a:avLst>
              </a:prstGeom>
              <a:blipFill dpi="0" rotWithShape="0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9612" name="AutoShape 508" descr="White marble"/>
              <p:cNvSpPr>
                <a:spLocks noChangeArrowheads="1"/>
              </p:cNvSpPr>
              <p:nvPr/>
            </p:nvSpPr>
            <p:spPr bwMode="auto">
              <a:xfrm rot="-3388114">
                <a:off x="4608" y="1824"/>
                <a:ext cx="336" cy="48"/>
              </a:xfrm>
              <a:prstGeom prst="cube">
                <a:avLst>
                  <a:gd name="adj" fmla="val 25000"/>
                </a:avLst>
              </a:prstGeom>
              <a:blipFill dpi="0" rotWithShape="0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9613" name="AutoShape 509" descr="White marble"/>
              <p:cNvSpPr>
                <a:spLocks noChangeArrowheads="1"/>
              </p:cNvSpPr>
              <p:nvPr/>
            </p:nvSpPr>
            <p:spPr bwMode="auto">
              <a:xfrm rot="5738293">
                <a:off x="3936" y="1632"/>
                <a:ext cx="336" cy="48"/>
              </a:xfrm>
              <a:prstGeom prst="cube">
                <a:avLst>
                  <a:gd name="adj" fmla="val 25000"/>
                </a:avLst>
              </a:prstGeom>
              <a:blipFill dpi="0" rotWithShape="0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9614" name="AutoShape 510" descr="White marble"/>
              <p:cNvSpPr>
                <a:spLocks noChangeArrowheads="1"/>
              </p:cNvSpPr>
              <p:nvPr/>
            </p:nvSpPr>
            <p:spPr bwMode="auto">
              <a:xfrm rot="-462899">
                <a:off x="4512" y="2112"/>
                <a:ext cx="336" cy="48"/>
              </a:xfrm>
              <a:prstGeom prst="cube">
                <a:avLst>
                  <a:gd name="adj" fmla="val 25000"/>
                </a:avLst>
              </a:prstGeom>
              <a:blipFill dpi="0" rotWithShape="0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61268" name="Group 1118"/>
            <p:cNvGrpSpPr>
              <a:grpSpLocks/>
            </p:cNvGrpSpPr>
            <p:nvPr/>
          </p:nvGrpSpPr>
          <p:grpSpPr bwMode="auto">
            <a:xfrm>
              <a:off x="3552" y="436"/>
              <a:ext cx="2016" cy="1868"/>
              <a:chOff x="1824" y="960"/>
              <a:chExt cx="2160" cy="1961"/>
            </a:xfrm>
          </p:grpSpPr>
          <p:sp>
            <p:nvSpPr>
              <p:cNvPr id="559916" name="Rectangle 812"/>
              <p:cNvSpPr>
                <a:spLocks noChangeArrowheads="1"/>
              </p:cNvSpPr>
              <p:nvPr/>
            </p:nvSpPr>
            <p:spPr bwMode="auto">
              <a:xfrm>
                <a:off x="1824" y="1099"/>
                <a:ext cx="2160" cy="1806"/>
              </a:xfrm>
              <a:prstGeom prst="rect">
                <a:avLst/>
              </a:prstGeom>
              <a:solidFill>
                <a:srgbClr val="EAEAEA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9917" name="Line 813"/>
              <p:cNvSpPr>
                <a:spLocks noChangeShapeType="1"/>
              </p:cNvSpPr>
              <p:nvPr/>
            </p:nvSpPr>
            <p:spPr bwMode="auto">
              <a:xfrm rot="1180294" flipV="1">
                <a:off x="2208" y="1515"/>
                <a:ext cx="288" cy="93"/>
              </a:xfrm>
              <a:prstGeom prst="line">
                <a:avLst/>
              </a:prstGeom>
              <a:noFill/>
              <a:ln w="222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grpSp>
            <p:nvGrpSpPr>
              <p:cNvPr id="561269" name="Group 814"/>
              <p:cNvGrpSpPr>
                <a:grpSpLocks/>
              </p:cNvGrpSpPr>
              <p:nvPr/>
            </p:nvGrpSpPr>
            <p:grpSpPr bwMode="auto">
              <a:xfrm>
                <a:off x="3312" y="1562"/>
                <a:ext cx="192" cy="139"/>
                <a:chOff x="768" y="3072"/>
                <a:chExt cx="192" cy="144"/>
              </a:xfrm>
            </p:grpSpPr>
            <p:sp>
              <p:nvSpPr>
                <p:cNvPr id="559919" name="AutoShape 815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9920" name="AutoShape 816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9921" name="AutoShape 817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561270" name="Group 818"/>
              <p:cNvGrpSpPr>
                <a:grpSpLocks/>
              </p:cNvGrpSpPr>
              <p:nvPr/>
            </p:nvGrpSpPr>
            <p:grpSpPr bwMode="auto">
              <a:xfrm rot="937368">
                <a:off x="2976" y="1562"/>
                <a:ext cx="456" cy="487"/>
                <a:chOff x="1021" y="3059"/>
                <a:chExt cx="457" cy="505"/>
              </a:xfrm>
            </p:grpSpPr>
            <p:grpSp>
              <p:nvGrpSpPr>
                <p:cNvPr id="561271" name="Group 819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559924" name="AutoShape 82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925" name="AutoShape 82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926" name="AutoShape 822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1272" name="Group 823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559928" name="AutoShape 82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929" name="AutoShape 82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930" name="AutoShape 826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1273" name="Group 827" descr="Granite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559932" name="AutoShape 82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933" name="AutoShape 82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934" name="AutoShape 83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1274" name="Group 831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559936" name="AutoShape 832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937" name="AutoShape 83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938" name="AutoShape 83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61275" name="Group 835"/>
              <p:cNvGrpSpPr>
                <a:grpSpLocks/>
              </p:cNvGrpSpPr>
              <p:nvPr/>
            </p:nvGrpSpPr>
            <p:grpSpPr bwMode="auto">
              <a:xfrm rot="4359055">
                <a:off x="2575" y="1577"/>
                <a:ext cx="441" cy="504"/>
                <a:chOff x="1021" y="3059"/>
                <a:chExt cx="457" cy="505"/>
              </a:xfrm>
            </p:grpSpPr>
            <p:grpSp>
              <p:nvGrpSpPr>
                <p:cNvPr id="561276" name="Group 836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559941" name="AutoShape 837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942" name="AutoShape 83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943" name="AutoShape 83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1277" name="Group 840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559945" name="AutoShape 84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946" name="AutoShape 842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947" name="AutoShape 84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1278" name="Group 844" descr="Granite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559949" name="AutoShape 84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950" name="AutoShape 846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951" name="AutoShape 847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61279" name="Group 848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559953" name="AutoShape 84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954" name="AutoShape 85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955" name="AutoShape 85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sp>
            <p:nvSpPr>
              <p:cNvPr id="559956" name="Oval 852"/>
              <p:cNvSpPr>
                <a:spLocks noChangeArrowheads="1"/>
              </p:cNvSpPr>
              <p:nvPr/>
            </p:nvSpPr>
            <p:spPr bwMode="auto">
              <a:xfrm>
                <a:off x="2592" y="1191"/>
                <a:ext cx="768" cy="649"/>
              </a:xfrm>
              <a:prstGeom prst="ellipse">
                <a:avLst/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59957" name="Text Box 853"/>
              <p:cNvSpPr txBox="1">
                <a:spLocks noChangeArrowheads="1"/>
              </p:cNvSpPr>
              <p:nvPr/>
            </p:nvSpPr>
            <p:spPr bwMode="auto">
              <a:xfrm>
                <a:off x="2544" y="1425"/>
                <a:ext cx="912" cy="2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Ag-Sn Alloy</a:t>
                </a:r>
              </a:p>
            </p:txBody>
          </p:sp>
          <p:grpSp>
            <p:nvGrpSpPr>
              <p:cNvPr id="559104" name="Group 854"/>
              <p:cNvGrpSpPr>
                <a:grpSpLocks/>
              </p:cNvGrpSpPr>
              <p:nvPr/>
            </p:nvGrpSpPr>
            <p:grpSpPr bwMode="auto">
              <a:xfrm>
                <a:off x="2496" y="1608"/>
                <a:ext cx="191" cy="139"/>
                <a:chOff x="768" y="3072"/>
                <a:chExt cx="192" cy="144"/>
              </a:xfrm>
            </p:grpSpPr>
            <p:sp>
              <p:nvSpPr>
                <p:cNvPr id="559959" name="AutoShape 855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9960" name="AutoShape 856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9961" name="AutoShape 857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559105" name="Group 858" descr="Granite"/>
              <p:cNvGrpSpPr>
                <a:grpSpLocks/>
              </p:cNvGrpSpPr>
              <p:nvPr/>
            </p:nvGrpSpPr>
            <p:grpSpPr bwMode="auto">
              <a:xfrm rot="4713825">
                <a:off x="2720" y="1150"/>
                <a:ext cx="185" cy="144"/>
                <a:chOff x="768" y="3072"/>
                <a:chExt cx="192" cy="144"/>
              </a:xfrm>
            </p:grpSpPr>
            <p:sp>
              <p:nvSpPr>
                <p:cNvPr id="559963" name="AutoShape 859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9964" name="AutoShape 860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9965" name="AutoShape 861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559106" name="Group 862" descr="Granite"/>
              <p:cNvGrpSpPr>
                <a:grpSpLocks/>
              </p:cNvGrpSpPr>
              <p:nvPr/>
            </p:nvGrpSpPr>
            <p:grpSpPr bwMode="auto">
              <a:xfrm rot="4713825">
                <a:off x="2571" y="1259"/>
                <a:ext cx="186" cy="144"/>
                <a:chOff x="768" y="3072"/>
                <a:chExt cx="192" cy="144"/>
              </a:xfrm>
            </p:grpSpPr>
            <p:sp>
              <p:nvSpPr>
                <p:cNvPr id="559967" name="AutoShape 863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9968" name="AutoShape 864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9969" name="AutoShape 865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559107" name="Group 866" descr="Granite"/>
              <p:cNvGrpSpPr>
                <a:grpSpLocks/>
              </p:cNvGrpSpPr>
              <p:nvPr/>
            </p:nvGrpSpPr>
            <p:grpSpPr bwMode="auto">
              <a:xfrm rot="-3616631">
                <a:off x="2524" y="1351"/>
                <a:ext cx="184" cy="143"/>
                <a:chOff x="768" y="3072"/>
                <a:chExt cx="192" cy="144"/>
              </a:xfrm>
            </p:grpSpPr>
            <p:sp>
              <p:nvSpPr>
                <p:cNvPr id="559971" name="AutoShape 867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9972" name="AutoShape 868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9973" name="AutoShape 869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559109" name="Group 870" descr="Granite"/>
              <p:cNvGrpSpPr>
                <a:grpSpLocks/>
              </p:cNvGrpSpPr>
              <p:nvPr/>
            </p:nvGrpSpPr>
            <p:grpSpPr bwMode="auto">
              <a:xfrm rot="4713825">
                <a:off x="2475" y="1490"/>
                <a:ext cx="186" cy="144"/>
                <a:chOff x="768" y="3072"/>
                <a:chExt cx="192" cy="144"/>
              </a:xfrm>
            </p:grpSpPr>
            <p:sp>
              <p:nvSpPr>
                <p:cNvPr id="559975" name="AutoShape 871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9976" name="AutoShape 872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59977" name="AutoShape 873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559110" name="Group 874"/>
              <p:cNvGrpSpPr>
                <a:grpSpLocks/>
              </p:cNvGrpSpPr>
              <p:nvPr/>
            </p:nvGrpSpPr>
            <p:grpSpPr bwMode="auto">
              <a:xfrm rot="17094657">
                <a:off x="3103" y="1159"/>
                <a:ext cx="441" cy="506"/>
                <a:chOff x="1021" y="3059"/>
                <a:chExt cx="457" cy="505"/>
              </a:xfrm>
            </p:grpSpPr>
            <p:grpSp>
              <p:nvGrpSpPr>
                <p:cNvPr id="559114" name="Group 875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559980" name="AutoShape 876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981" name="AutoShape 877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982" name="AutoShape 87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115" name="Group 879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559984" name="AutoShape 88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985" name="AutoShape 88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986" name="AutoShape 882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119" name="Group 883" descr="Granite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559988" name="AutoShape 88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989" name="AutoShape 88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990" name="AutoShape 886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123" name="Group 887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559992" name="AutoShape 88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993" name="AutoShape 88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994" name="AutoShape 89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9127" name="Group 891"/>
              <p:cNvGrpSpPr>
                <a:grpSpLocks/>
              </p:cNvGrpSpPr>
              <p:nvPr/>
            </p:nvGrpSpPr>
            <p:grpSpPr bwMode="auto">
              <a:xfrm rot="13270334">
                <a:off x="2736" y="960"/>
                <a:ext cx="457" cy="487"/>
                <a:chOff x="1021" y="3059"/>
                <a:chExt cx="457" cy="505"/>
              </a:xfrm>
            </p:grpSpPr>
            <p:grpSp>
              <p:nvGrpSpPr>
                <p:cNvPr id="559131" name="Group 892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559997" name="AutoShape 89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998" name="AutoShape 89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59999" name="AutoShape 89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132" name="Group 896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560001" name="AutoShape 897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02" name="AutoShape 89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03" name="AutoShape 89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136" name="Group 900" descr="Granite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560005" name="AutoShape 90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06" name="AutoShape 902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07" name="AutoShape 90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140" name="Group 904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560009" name="AutoShape 90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10" name="AutoShape 906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11" name="AutoShape 907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9144" name="Group 908"/>
              <p:cNvGrpSpPr>
                <a:grpSpLocks/>
              </p:cNvGrpSpPr>
              <p:nvPr/>
            </p:nvGrpSpPr>
            <p:grpSpPr bwMode="auto">
              <a:xfrm>
                <a:off x="3719" y="2449"/>
                <a:ext cx="175" cy="130"/>
                <a:chOff x="768" y="3072"/>
                <a:chExt cx="192" cy="144"/>
              </a:xfrm>
            </p:grpSpPr>
            <p:sp>
              <p:nvSpPr>
                <p:cNvPr id="560013" name="AutoShape 909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60014" name="AutoShape 910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60015" name="AutoShape 911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559150" name="Group 912"/>
              <p:cNvGrpSpPr>
                <a:grpSpLocks/>
              </p:cNvGrpSpPr>
              <p:nvPr/>
            </p:nvGrpSpPr>
            <p:grpSpPr bwMode="auto">
              <a:xfrm rot="937368">
                <a:off x="3414" y="2449"/>
                <a:ext cx="416" cy="456"/>
                <a:chOff x="1021" y="3059"/>
                <a:chExt cx="457" cy="505"/>
              </a:xfrm>
            </p:grpSpPr>
            <p:grpSp>
              <p:nvGrpSpPr>
                <p:cNvPr id="559154" name="Group 913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560018" name="AutoShape 91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19" name="AutoShape 91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20" name="AutoShape 916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158" name="Group 917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560022" name="AutoShape 91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23" name="AutoShape 91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24" name="AutoShape 92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162" name="Group 921" descr="Granite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560026" name="AutoShape 922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27" name="AutoShape 92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28" name="AutoShape 92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166" name="Group 925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560030" name="AutoShape 926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31" name="AutoShape 927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32" name="AutoShape 92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9904" name="Group 929"/>
              <p:cNvGrpSpPr>
                <a:grpSpLocks/>
              </p:cNvGrpSpPr>
              <p:nvPr/>
            </p:nvGrpSpPr>
            <p:grpSpPr bwMode="auto">
              <a:xfrm rot="4359055">
                <a:off x="3044" y="2469"/>
                <a:ext cx="412" cy="460"/>
                <a:chOff x="1021" y="3059"/>
                <a:chExt cx="457" cy="505"/>
              </a:xfrm>
            </p:grpSpPr>
            <p:grpSp>
              <p:nvGrpSpPr>
                <p:cNvPr id="559905" name="Group 930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560035" name="AutoShape 93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36" name="AutoShape 932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37" name="AutoShape 93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906" name="Group 934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560039" name="AutoShape 93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40" name="AutoShape 936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41" name="AutoShape 937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907" name="Group 938" descr="Granite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560043" name="AutoShape 93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44" name="AutoShape 94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45" name="AutoShape 94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908" name="Group 942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560047" name="AutoShape 94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48" name="AutoShape 94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49" name="AutoShape 94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sp>
            <p:nvSpPr>
              <p:cNvPr id="560050" name="Oval 946"/>
              <p:cNvSpPr>
                <a:spLocks noChangeArrowheads="1"/>
              </p:cNvSpPr>
              <p:nvPr/>
            </p:nvSpPr>
            <p:spPr bwMode="auto">
              <a:xfrm>
                <a:off x="3064" y="2103"/>
                <a:ext cx="699" cy="606"/>
              </a:xfrm>
              <a:prstGeom prst="ellipse">
                <a:avLst/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60051" name="Text Box 947"/>
              <p:cNvSpPr txBox="1">
                <a:spLocks noChangeArrowheads="1"/>
              </p:cNvSpPr>
              <p:nvPr/>
            </p:nvSpPr>
            <p:spPr bwMode="auto">
              <a:xfrm>
                <a:off x="3021" y="2317"/>
                <a:ext cx="829" cy="2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Ag-Sn Alloy</a:t>
                </a:r>
              </a:p>
            </p:txBody>
          </p:sp>
          <p:grpSp>
            <p:nvGrpSpPr>
              <p:cNvPr id="559909" name="Group 948"/>
              <p:cNvGrpSpPr>
                <a:grpSpLocks/>
              </p:cNvGrpSpPr>
              <p:nvPr/>
            </p:nvGrpSpPr>
            <p:grpSpPr bwMode="auto">
              <a:xfrm>
                <a:off x="2976" y="2493"/>
                <a:ext cx="175" cy="129"/>
                <a:chOff x="768" y="3072"/>
                <a:chExt cx="192" cy="144"/>
              </a:xfrm>
            </p:grpSpPr>
            <p:sp>
              <p:nvSpPr>
                <p:cNvPr id="560053" name="AutoShape 949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60054" name="AutoShape 950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60055" name="AutoShape 951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559910" name="Group 952" descr="Granite"/>
              <p:cNvGrpSpPr>
                <a:grpSpLocks/>
              </p:cNvGrpSpPr>
              <p:nvPr/>
            </p:nvGrpSpPr>
            <p:grpSpPr bwMode="auto">
              <a:xfrm rot="4713825">
                <a:off x="3178" y="2065"/>
                <a:ext cx="173" cy="132"/>
                <a:chOff x="768" y="3072"/>
                <a:chExt cx="192" cy="144"/>
              </a:xfrm>
            </p:grpSpPr>
            <p:sp>
              <p:nvSpPr>
                <p:cNvPr id="560057" name="AutoShape 953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60058" name="AutoShape 954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60059" name="AutoShape 955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559911" name="Group 956" descr="Granite"/>
              <p:cNvGrpSpPr>
                <a:grpSpLocks/>
              </p:cNvGrpSpPr>
              <p:nvPr/>
            </p:nvGrpSpPr>
            <p:grpSpPr bwMode="auto">
              <a:xfrm rot="4713825">
                <a:off x="3043" y="2167"/>
                <a:ext cx="173" cy="131"/>
                <a:chOff x="768" y="3072"/>
                <a:chExt cx="192" cy="144"/>
              </a:xfrm>
            </p:grpSpPr>
            <p:sp>
              <p:nvSpPr>
                <p:cNvPr id="560061" name="AutoShape 957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60062" name="AutoShape 958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60063" name="AutoShape 959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559912" name="Group 960" descr="Granite"/>
              <p:cNvGrpSpPr>
                <a:grpSpLocks/>
              </p:cNvGrpSpPr>
              <p:nvPr/>
            </p:nvGrpSpPr>
            <p:grpSpPr bwMode="auto">
              <a:xfrm rot="-3616631">
                <a:off x="2999" y="2254"/>
                <a:ext cx="173" cy="131"/>
                <a:chOff x="768" y="3072"/>
                <a:chExt cx="192" cy="144"/>
              </a:xfrm>
            </p:grpSpPr>
            <p:sp>
              <p:nvSpPr>
                <p:cNvPr id="560065" name="AutoShape 961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60066" name="AutoShape 962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60067" name="AutoShape 963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559913" name="Group 964" descr="Granite"/>
              <p:cNvGrpSpPr>
                <a:grpSpLocks/>
              </p:cNvGrpSpPr>
              <p:nvPr/>
            </p:nvGrpSpPr>
            <p:grpSpPr bwMode="auto">
              <a:xfrm rot="4713825">
                <a:off x="2955" y="2383"/>
                <a:ext cx="174" cy="131"/>
                <a:chOff x="768" y="3072"/>
                <a:chExt cx="192" cy="144"/>
              </a:xfrm>
            </p:grpSpPr>
            <p:sp>
              <p:nvSpPr>
                <p:cNvPr id="560069" name="AutoShape 965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60070" name="AutoShape 966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60071" name="AutoShape 967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559914" name="Group 968"/>
              <p:cNvGrpSpPr>
                <a:grpSpLocks/>
              </p:cNvGrpSpPr>
              <p:nvPr/>
            </p:nvGrpSpPr>
            <p:grpSpPr bwMode="auto">
              <a:xfrm rot="17094657">
                <a:off x="3525" y="2079"/>
                <a:ext cx="412" cy="460"/>
                <a:chOff x="1021" y="3059"/>
                <a:chExt cx="457" cy="505"/>
              </a:xfrm>
            </p:grpSpPr>
            <p:grpSp>
              <p:nvGrpSpPr>
                <p:cNvPr id="559915" name="Group 969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560074" name="AutoShape 97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75" name="AutoShape 97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76" name="AutoShape 972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918" name="Group 973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560078" name="AutoShape 97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79" name="AutoShape 97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80" name="AutoShape 976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922" name="Group 977" descr="Granite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560082" name="AutoShape 97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83" name="AutoShape 97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84" name="AutoShape 98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923" name="Group 981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560086" name="AutoShape 982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87" name="AutoShape 98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88" name="AutoShape 98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9927" name="Group 985"/>
              <p:cNvGrpSpPr>
                <a:grpSpLocks/>
              </p:cNvGrpSpPr>
              <p:nvPr/>
            </p:nvGrpSpPr>
            <p:grpSpPr bwMode="auto">
              <a:xfrm rot="13270334">
                <a:off x="3195" y="1886"/>
                <a:ext cx="416" cy="456"/>
                <a:chOff x="1021" y="3059"/>
                <a:chExt cx="457" cy="505"/>
              </a:xfrm>
            </p:grpSpPr>
            <p:grpSp>
              <p:nvGrpSpPr>
                <p:cNvPr id="559931" name="Group 986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560091" name="AutoShape 987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92" name="AutoShape 98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93" name="AutoShape 98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935" name="Group 990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560095" name="AutoShape 99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96" name="AutoShape 992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097" name="AutoShape 99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170" name="Group 994" descr="Granite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560099" name="AutoShape 99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100" name="AutoShape 996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101" name="AutoShape 997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171" name="Group 998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560103" name="AutoShape 99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104" name="AutoShape 100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105" name="AutoShape 100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9175" name="Group 1002"/>
              <p:cNvGrpSpPr>
                <a:grpSpLocks/>
              </p:cNvGrpSpPr>
              <p:nvPr/>
            </p:nvGrpSpPr>
            <p:grpSpPr bwMode="auto">
              <a:xfrm>
                <a:off x="2596" y="2305"/>
                <a:ext cx="171" cy="119"/>
                <a:chOff x="768" y="3072"/>
                <a:chExt cx="192" cy="144"/>
              </a:xfrm>
            </p:grpSpPr>
            <p:sp>
              <p:nvSpPr>
                <p:cNvPr id="560107" name="AutoShape 1003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60108" name="AutoShape 1004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60109" name="AutoShape 1005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559179" name="Group 1006"/>
              <p:cNvGrpSpPr>
                <a:grpSpLocks/>
              </p:cNvGrpSpPr>
              <p:nvPr/>
            </p:nvGrpSpPr>
            <p:grpSpPr bwMode="auto">
              <a:xfrm rot="937368">
                <a:off x="2298" y="2305"/>
                <a:ext cx="406" cy="415"/>
                <a:chOff x="1021" y="3059"/>
                <a:chExt cx="457" cy="505"/>
              </a:xfrm>
            </p:grpSpPr>
            <p:grpSp>
              <p:nvGrpSpPr>
                <p:cNvPr id="559183" name="Group 1007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560112" name="AutoShape 100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113" name="AutoShape 100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114" name="AutoShape 101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187" name="Group 1011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560116" name="AutoShape 1012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117" name="AutoShape 101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118" name="AutoShape 101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188" name="Group 1015" descr="Granite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560120" name="AutoShape 1016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121" name="AutoShape 1017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122" name="AutoShape 101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192" name="Group 1019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560124" name="AutoShape 102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125" name="AutoShape 102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0126" name="AutoShape 1022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9196" name="Group 1023"/>
              <p:cNvGrpSpPr>
                <a:grpSpLocks/>
              </p:cNvGrpSpPr>
              <p:nvPr/>
            </p:nvGrpSpPr>
            <p:grpSpPr bwMode="auto">
              <a:xfrm rot="4359055">
                <a:off x="1951" y="2309"/>
                <a:ext cx="375" cy="448"/>
                <a:chOff x="1021" y="3059"/>
                <a:chExt cx="457" cy="505"/>
              </a:xfrm>
            </p:grpSpPr>
            <p:grpSp>
              <p:nvGrpSpPr>
                <p:cNvPr id="559939" name="Group 1024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561153" name="AutoShape 102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1154" name="AutoShape 1026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1155" name="AutoShape 1027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940" name="Group 1028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561157" name="AutoShape 102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1158" name="AutoShape 103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1159" name="AutoShape 103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944" name="Group 1032" descr="Granite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561161" name="AutoShape 103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1162" name="AutoShape 103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1163" name="AutoShape 103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948" name="Group 1036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561165" name="AutoShape 1037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1166" name="AutoShape 103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1167" name="AutoShape 103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sp>
            <p:nvSpPr>
              <p:cNvPr id="561168" name="Oval 1040"/>
              <p:cNvSpPr>
                <a:spLocks noChangeArrowheads="1"/>
              </p:cNvSpPr>
              <p:nvPr/>
            </p:nvSpPr>
            <p:spPr bwMode="auto">
              <a:xfrm>
                <a:off x="1957" y="1990"/>
                <a:ext cx="682" cy="552"/>
              </a:xfrm>
              <a:prstGeom prst="ellipse">
                <a:avLst/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61169" name="Text Box 1041"/>
              <p:cNvSpPr txBox="1">
                <a:spLocks noChangeArrowheads="1"/>
              </p:cNvSpPr>
              <p:nvPr/>
            </p:nvSpPr>
            <p:spPr bwMode="auto">
              <a:xfrm>
                <a:off x="1915" y="2188"/>
                <a:ext cx="810" cy="3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Ag-Sn Alloy</a:t>
                </a:r>
              </a:p>
            </p:txBody>
          </p:sp>
          <p:grpSp>
            <p:nvGrpSpPr>
              <p:cNvPr id="559952" name="Group 1042"/>
              <p:cNvGrpSpPr>
                <a:grpSpLocks/>
              </p:cNvGrpSpPr>
              <p:nvPr/>
            </p:nvGrpSpPr>
            <p:grpSpPr bwMode="auto">
              <a:xfrm>
                <a:off x="1872" y="2345"/>
                <a:ext cx="171" cy="118"/>
                <a:chOff x="768" y="3072"/>
                <a:chExt cx="192" cy="144"/>
              </a:xfrm>
            </p:grpSpPr>
            <p:sp>
              <p:nvSpPr>
                <p:cNvPr id="561171" name="AutoShape 1043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61172" name="AutoShape 1044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61173" name="AutoShape 1045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559958" name="Group 1046" descr="Granite"/>
              <p:cNvGrpSpPr>
                <a:grpSpLocks/>
              </p:cNvGrpSpPr>
              <p:nvPr/>
            </p:nvGrpSpPr>
            <p:grpSpPr bwMode="auto">
              <a:xfrm rot="4713825">
                <a:off x="2074" y="1952"/>
                <a:ext cx="159" cy="127"/>
                <a:chOff x="768" y="3072"/>
                <a:chExt cx="192" cy="144"/>
              </a:xfrm>
            </p:grpSpPr>
            <p:sp>
              <p:nvSpPr>
                <p:cNvPr id="561175" name="AutoShape 1047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61176" name="AutoShape 1048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61177" name="AutoShape 1049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559962" name="Group 1050" descr="Granite"/>
              <p:cNvGrpSpPr>
                <a:grpSpLocks/>
              </p:cNvGrpSpPr>
              <p:nvPr/>
            </p:nvGrpSpPr>
            <p:grpSpPr bwMode="auto">
              <a:xfrm rot="4713825">
                <a:off x="1942" y="2044"/>
                <a:ext cx="159" cy="129"/>
                <a:chOff x="768" y="3072"/>
                <a:chExt cx="192" cy="144"/>
              </a:xfrm>
            </p:grpSpPr>
            <p:sp>
              <p:nvSpPr>
                <p:cNvPr id="561179" name="AutoShape 1051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61180" name="AutoShape 1052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61181" name="AutoShape 1053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559966" name="Group 1054" descr="Granite"/>
              <p:cNvGrpSpPr>
                <a:grpSpLocks/>
              </p:cNvGrpSpPr>
              <p:nvPr/>
            </p:nvGrpSpPr>
            <p:grpSpPr bwMode="auto">
              <a:xfrm rot="-3616631">
                <a:off x="1899" y="2124"/>
                <a:ext cx="159" cy="128"/>
                <a:chOff x="768" y="3072"/>
                <a:chExt cx="192" cy="144"/>
              </a:xfrm>
            </p:grpSpPr>
            <p:sp>
              <p:nvSpPr>
                <p:cNvPr id="561183" name="AutoShape 1055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61184" name="AutoShape 1056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61185" name="AutoShape 1057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559200" name="Group 1058" descr="Granite"/>
              <p:cNvGrpSpPr>
                <a:grpSpLocks/>
              </p:cNvGrpSpPr>
              <p:nvPr/>
            </p:nvGrpSpPr>
            <p:grpSpPr bwMode="auto">
              <a:xfrm rot="4713825">
                <a:off x="1857" y="2242"/>
                <a:ext cx="157" cy="128"/>
                <a:chOff x="768" y="3072"/>
                <a:chExt cx="192" cy="144"/>
              </a:xfrm>
            </p:grpSpPr>
            <p:sp>
              <p:nvSpPr>
                <p:cNvPr id="561187" name="AutoShape 1059" descr="Granite"/>
                <p:cNvSpPr>
                  <a:spLocks noChangeArrowheads="1"/>
                </p:cNvSpPr>
                <p:nvPr/>
              </p:nvSpPr>
              <p:spPr bwMode="auto">
                <a:xfrm>
                  <a:off x="768" y="3072"/>
                  <a:ext cx="144" cy="96"/>
                </a:xfrm>
                <a:prstGeom prst="hexagon">
                  <a:avLst>
                    <a:gd name="adj" fmla="val 37500"/>
                    <a:gd name="vf" fmla="val 115470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61188" name="AutoShape 1060" descr="Granite"/>
                <p:cNvSpPr>
                  <a:spLocks noChangeArrowheads="1"/>
                </p:cNvSpPr>
                <p:nvPr/>
              </p:nvSpPr>
              <p:spPr bwMode="auto">
                <a:xfrm>
                  <a:off x="816" y="3120"/>
                  <a:ext cx="96" cy="96"/>
                </a:xfrm>
                <a:prstGeom prst="octagon">
                  <a:avLst>
                    <a:gd name="adj" fmla="val 29287"/>
                  </a:avLst>
                </a:pr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61189" name="AutoShape 1061" descr="Granite"/>
                <p:cNvSpPr>
                  <a:spLocks noChangeArrowheads="1"/>
                </p:cNvSpPr>
                <p:nvPr/>
              </p:nvSpPr>
              <p:spPr bwMode="auto">
                <a:xfrm>
                  <a:off x="864" y="3120"/>
                  <a:ext cx="96" cy="96"/>
                </a:xfrm>
                <a:custGeom>
                  <a:avLst/>
                  <a:gdLst>
                    <a:gd name="G0" fmla="+- 5400 0 0"/>
                    <a:gd name="G1" fmla="+- 21600 0 5400"/>
                    <a:gd name="G2" fmla="*/ 5400 1 2"/>
                    <a:gd name="G3" fmla="+- 21600 0 G2"/>
                    <a:gd name="G4" fmla="+/ 5400 21600 2"/>
                    <a:gd name="G5" fmla="+/ G1 0 2"/>
                    <a:gd name="G6" fmla="*/ 21600 21600 5400"/>
                    <a:gd name="G7" fmla="*/ G6 1 2"/>
                    <a:gd name="G8" fmla="+- 21600 0 G7"/>
                    <a:gd name="G9" fmla="*/ 21600 1 2"/>
                    <a:gd name="G10" fmla="+- 5400 0 G9"/>
                    <a:gd name="G11" fmla="?: G10 G8 0"/>
                    <a:gd name="G12" fmla="?: G10 G7 21600"/>
                    <a:gd name="T0" fmla="*/ 18900 w 21600"/>
                    <a:gd name="T1" fmla="*/ 10800 h 21600"/>
                    <a:gd name="T2" fmla="*/ 10800 w 21600"/>
                    <a:gd name="T3" fmla="*/ 21600 h 21600"/>
                    <a:gd name="T4" fmla="*/ 2700 w 21600"/>
                    <a:gd name="T5" fmla="*/ 10800 h 21600"/>
                    <a:gd name="T6" fmla="*/ 10800 w 21600"/>
                    <a:gd name="T7" fmla="*/ 0 h 21600"/>
                    <a:gd name="T8" fmla="*/ 4500 w 21600"/>
                    <a:gd name="T9" fmla="*/ 4500 h 21600"/>
                    <a:gd name="T10" fmla="*/ 17100 w 21600"/>
                    <a:gd name="T11" fmla="*/ 171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blipFill dpi="0" rotWithShape="0">
                  <a:blip r:embed="rId3" cstate="print"/>
                  <a:srcRect/>
                  <a:tile tx="0" ty="0" sx="100000" sy="100000" flip="none" algn="tl"/>
                </a:blip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IN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p:grpSp>
          <p:grpSp>
            <p:nvGrpSpPr>
              <p:cNvPr id="559204" name="Group 1062"/>
              <p:cNvGrpSpPr>
                <a:grpSpLocks/>
              </p:cNvGrpSpPr>
              <p:nvPr/>
            </p:nvGrpSpPr>
            <p:grpSpPr bwMode="auto">
              <a:xfrm rot="17094657">
                <a:off x="2420" y="1954"/>
                <a:ext cx="375" cy="448"/>
                <a:chOff x="1021" y="3059"/>
                <a:chExt cx="457" cy="505"/>
              </a:xfrm>
            </p:grpSpPr>
            <p:grpSp>
              <p:nvGrpSpPr>
                <p:cNvPr id="559205" name="Group 1063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561192" name="AutoShape 106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1193" name="AutoShape 106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1194" name="AutoShape 1066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209" name="Group 1067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561196" name="AutoShape 106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1197" name="AutoShape 106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1198" name="AutoShape 107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210" name="Group 1071" descr="Granite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561200" name="AutoShape 1072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1201" name="AutoShape 107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1202" name="AutoShape 107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214" name="Group 1075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561204" name="AutoShape 1076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1205" name="AutoShape 1077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1206" name="AutoShape 1078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grpSp>
            <p:nvGrpSpPr>
              <p:cNvPr id="559218" name="Group 1079"/>
              <p:cNvGrpSpPr>
                <a:grpSpLocks/>
              </p:cNvGrpSpPr>
              <p:nvPr/>
            </p:nvGrpSpPr>
            <p:grpSpPr bwMode="auto">
              <a:xfrm rot="13270334">
                <a:off x="2086" y="1793"/>
                <a:ext cx="405" cy="415"/>
                <a:chOff x="1021" y="3059"/>
                <a:chExt cx="457" cy="505"/>
              </a:xfrm>
            </p:grpSpPr>
            <p:grpSp>
              <p:nvGrpSpPr>
                <p:cNvPr id="559222" name="Group 1080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997" y="3396"/>
                  <a:ext cx="192" cy="144"/>
                  <a:chOff x="768" y="3072"/>
                  <a:chExt cx="192" cy="144"/>
                </a:xfrm>
              </p:grpSpPr>
              <p:sp>
                <p:nvSpPr>
                  <p:cNvPr id="561209" name="AutoShape 108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1210" name="AutoShape 1082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1211" name="AutoShape 108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226" name="Group 1084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133" y="3289"/>
                  <a:ext cx="192" cy="144"/>
                  <a:chOff x="768" y="3072"/>
                  <a:chExt cx="192" cy="144"/>
                </a:xfrm>
              </p:grpSpPr>
              <p:sp>
                <p:nvSpPr>
                  <p:cNvPr id="561213" name="AutoShape 108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1214" name="AutoShape 1086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1215" name="AutoShape 1087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227" name="Group 1088" descr="Granite"/>
                <p:cNvGrpSpPr>
                  <a:grpSpLocks/>
                </p:cNvGrpSpPr>
                <p:nvPr/>
              </p:nvGrpSpPr>
              <p:grpSpPr bwMode="auto">
                <a:xfrm rot="-13996117">
                  <a:off x="1221" y="3186"/>
                  <a:ext cx="192" cy="144"/>
                  <a:chOff x="768" y="3072"/>
                  <a:chExt cx="192" cy="144"/>
                </a:xfrm>
              </p:grpSpPr>
              <p:sp>
                <p:nvSpPr>
                  <p:cNvPr id="561217" name="AutoShape 1089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1218" name="AutoShape 1090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1219" name="AutoShape 1091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  <p:grpSp>
              <p:nvGrpSpPr>
                <p:cNvPr id="559231" name="Group 1092" descr="Granite"/>
                <p:cNvGrpSpPr>
                  <a:grpSpLocks/>
                </p:cNvGrpSpPr>
                <p:nvPr/>
              </p:nvGrpSpPr>
              <p:grpSpPr bwMode="auto">
                <a:xfrm rot="-5665660">
                  <a:off x="1310" y="3083"/>
                  <a:ext cx="192" cy="144"/>
                  <a:chOff x="768" y="3072"/>
                  <a:chExt cx="192" cy="144"/>
                </a:xfrm>
              </p:grpSpPr>
              <p:sp>
                <p:nvSpPr>
                  <p:cNvPr id="561221" name="AutoShape 1093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3072"/>
                    <a:ext cx="144" cy="96"/>
                  </a:xfrm>
                  <a:prstGeom prst="hexagon">
                    <a:avLst>
                      <a:gd name="adj" fmla="val 37500"/>
                      <a:gd name="vf" fmla="val 115470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1222" name="AutoShape 1094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3120"/>
                    <a:ext cx="96" cy="96"/>
                  </a:xfrm>
                  <a:prstGeom prst="octagon">
                    <a:avLst>
                      <a:gd name="adj" fmla="val 29287"/>
                    </a:avLst>
                  </a:pr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561223" name="AutoShape 1095" descr="Granite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3120"/>
                    <a:ext cx="96" cy="96"/>
                  </a:xfrm>
                  <a:custGeom>
                    <a:avLst/>
                    <a:gdLst>
                      <a:gd name="G0" fmla="+- 5400 0 0"/>
                      <a:gd name="G1" fmla="+- 21600 0 5400"/>
                      <a:gd name="G2" fmla="*/ 5400 1 2"/>
                      <a:gd name="G3" fmla="+- 21600 0 G2"/>
                      <a:gd name="G4" fmla="+/ 5400 21600 2"/>
                      <a:gd name="G5" fmla="+/ G1 0 2"/>
                      <a:gd name="G6" fmla="*/ 21600 21600 5400"/>
                      <a:gd name="G7" fmla="*/ G6 1 2"/>
                      <a:gd name="G8" fmla="+- 21600 0 G7"/>
                      <a:gd name="G9" fmla="*/ 21600 1 2"/>
                      <a:gd name="G10" fmla="+- 5400 0 G9"/>
                      <a:gd name="G11" fmla="?: G10 G8 0"/>
                      <a:gd name="G12" fmla="?: G10 G7 21600"/>
                      <a:gd name="T0" fmla="*/ 18900 w 21600"/>
                      <a:gd name="T1" fmla="*/ 10800 h 21600"/>
                      <a:gd name="T2" fmla="*/ 10800 w 21600"/>
                      <a:gd name="T3" fmla="*/ 21600 h 21600"/>
                      <a:gd name="T4" fmla="*/ 2700 w 21600"/>
                      <a:gd name="T5" fmla="*/ 10800 h 21600"/>
                      <a:gd name="T6" fmla="*/ 10800 w 21600"/>
                      <a:gd name="T7" fmla="*/ 0 h 21600"/>
                      <a:gd name="T8" fmla="*/ 4500 w 21600"/>
                      <a:gd name="T9" fmla="*/ 4500 h 21600"/>
                      <a:gd name="T10" fmla="*/ 17100 w 21600"/>
                      <a:gd name="T11" fmla="*/ 171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blipFill dpi="0" rotWithShape="0">
                    <a:blip r:embed="rId3" cstate="print"/>
                    <a:srcRect/>
                    <a:tile tx="0" ty="0" sx="100000" sy="100000" flip="none" algn="tl"/>
                  </a:blip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IN">
                      <a:solidFill>
                        <a:schemeClr val="accent1">
                          <a:lumMod val="75000"/>
                        </a:schemeClr>
                      </a:solidFill>
                    </a:endParaRPr>
                  </a:p>
                </p:txBody>
              </p:sp>
            </p:grpSp>
          </p:grpSp>
          <p:sp>
            <p:nvSpPr>
              <p:cNvPr id="561224" name="Text Box 1096"/>
              <p:cNvSpPr txBox="1">
                <a:spLocks noChangeArrowheads="1"/>
              </p:cNvSpPr>
              <p:nvPr/>
            </p:nvSpPr>
            <p:spPr bwMode="auto">
              <a:xfrm>
                <a:off x="2208" y="2719"/>
                <a:ext cx="971" cy="2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Mercury (Hg)</a:t>
                </a:r>
              </a:p>
            </p:txBody>
          </p:sp>
          <p:sp>
            <p:nvSpPr>
              <p:cNvPr id="561225" name="Text Box 1097"/>
              <p:cNvSpPr txBox="1">
                <a:spLocks noChangeArrowheads="1"/>
              </p:cNvSpPr>
              <p:nvPr/>
            </p:nvSpPr>
            <p:spPr bwMode="auto">
              <a:xfrm>
                <a:off x="1919" y="1378"/>
                <a:ext cx="337" cy="3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2800" b="1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sym typeface="Symbol" pitchFamily="18" charset="2"/>
                  </a:rPr>
                  <a:t></a:t>
                </a:r>
                <a:endParaRPr lang="en-US" sz="2800" b="1">
                  <a:solidFill>
                    <a:schemeClr val="accent1">
                      <a:lumMod val="75000"/>
                    </a:schemeClr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61226" name="Line 1098"/>
              <p:cNvSpPr>
                <a:spLocks noChangeShapeType="1"/>
              </p:cNvSpPr>
              <p:nvPr/>
            </p:nvSpPr>
            <p:spPr bwMode="auto">
              <a:xfrm rot="-20419706">
                <a:off x="3175" y="1647"/>
                <a:ext cx="192" cy="186"/>
              </a:xfrm>
              <a:prstGeom prst="line">
                <a:avLst/>
              </a:prstGeom>
              <a:noFill/>
              <a:ln w="222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61227" name="Text Box 1099"/>
              <p:cNvSpPr txBox="1">
                <a:spLocks noChangeArrowheads="1"/>
              </p:cNvSpPr>
              <p:nvPr/>
            </p:nvSpPr>
            <p:spPr bwMode="auto">
              <a:xfrm>
                <a:off x="3264" y="1792"/>
                <a:ext cx="288" cy="2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</a:t>
                </a:r>
              </a:p>
            </p:txBody>
          </p:sp>
          <p:sp>
            <p:nvSpPr>
              <p:cNvPr id="561228" name="Text Box 1100"/>
              <p:cNvSpPr txBox="1">
                <a:spLocks noChangeArrowheads="1"/>
              </p:cNvSpPr>
              <p:nvPr/>
            </p:nvSpPr>
            <p:spPr bwMode="auto">
              <a:xfrm>
                <a:off x="2544" y="1933"/>
                <a:ext cx="288" cy="2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Sn</a:t>
                </a:r>
              </a:p>
            </p:txBody>
          </p:sp>
          <p:sp>
            <p:nvSpPr>
              <p:cNvPr id="561229" name="Line 1101"/>
              <p:cNvSpPr>
                <a:spLocks noChangeShapeType="1"/>
              </p:cNvSpPr>
              <p:nvPr/>
            </p:nvSpPr>
            <p:spPr bwMode="auto">
              <a:xfrm rot="-20419706">
                <a:off x="2733" y="1714"/>
                <a:ext cx="0" cy="232"/>
              </a:xfrm>
              <a:prstGeom prst="line">
                <a:avLst/>
              </a:prstGeom>
              <a:noFill/>
              <a:ln w="222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61230" name="Line 1102"/>
              <p:cNvSpPr>
                <a:spLocks noChangeShapeType="1"/>
              </p:cNvSpPr>
              <p:nvPr/>
            </p:nvSpPr>
            <p:spPr bwMode="auto">
              <a:xfrm rot="-31667131">
                <a:off x="3120" y="2025"/>
                <a:ext cx="192" cy="185"/>
              </a:xfrm>
              <a:prstGeom prst="line">
                <a:avLst/>
              </a:prstGeom>
              <a:noFill/>
              <a:ln w="222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61231" name="Text Box 1103"/>
              <p:cNvSpPr txBox="1">
                <a:spLocks noChangeArrowheads="1"/>
              </p:cNvSpPr>
              <p:nvPr/>
            </p:nvSpPr>
            <p:spPr bwMode="auto">
              <a:xfrm>
                <a:off x="2736" y="2073"/>
                <a:ext cx="288" cy="2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</a:t>
                </a:r>
              </a:p>
            </p:txBody>
          </p:sp>
          <p:sp>
            <p:nvSpPr>
              <p:cNvPr id="561232" name="Text Box 1104"/>
              <p:cNvSpPr txBox="1">
                <a:spLocks noChangeArrowheads="1"/>
              </p:cNvSpPr>
              <p:nvPr/>
            </p:nvSpPr>
            <p:spPr bwMode="auto">
              <a:xfrm>
                <a:off x="2928" y="1933"/>
                <a:ext cx="289" cy="2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Sn</a:t>
                </a:r>
              </a:p>
            </p:txBody>
          </p:sp>
          <p:sp>
            <p:nvSpPr>
              <p:cNvPr id="561233" name="Line 1105"/>
              <p:cNvSpPr>
                <a:spLocks noChangeShapeType="1"/>
              </p:cNvSpPr>
              <p:nvPr/>
            </p:nvSpPr>
            <p:spPr bwMode="auto">
              <a:xfrm rot="-24800801">
                <a:off x="2594" y="2115"/>
                <a:ext cx="140" cy="144"/>
              </a:xfrm>
              <a:prstGeom prst="line">
                <a:avLst/>
              </a:prstGeom>
              <a:noFill/>
              <a:ln w="222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559970" name="Group 1117"/>
            <p:cNvGrpSpPr>
              <a:grpSpLocks/>
            </p:cNvGrpSpPr>
            <p:nvPr/>
          </p:nvGrpSpPr>
          <p:grpSpPr bwMode="auto">
            <a:xfrm>
              <a:off x="0" y="1200"/>
              <a:ext cx="1920" cy="1693"/>
              <a:chOff x="288" y="1392"/>
              <a:chExt cx="1643" cy="1536"/>
            </a:xfrm>
          </p:grpSpPr>
          <p:sp>
            <p:nvSpPr>
              <p:cNvPr id="561235" name="Rectangle 1107"/>
              <p:cNvSpPr>
                <a:spLocks noChangeArrowheads="1"/>
              </p:cNvSpPr>
              <p:nvPr/>
            </p:nvSpPr>
            <p:spPr bwMode="auto">
              <a:xfrm>
                <a:off x="325" y="1392"/>
                <a:ext cx="1606" cy="1536"/>
              </a:xfrm>
              <a:prstGeom prst="rect">
                <a:avLst/>
              </a:prstGeom>
              <a:solidFill>
                <a:srgbClr val="EAEAEA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61236" name="Oval 1108"/>
              <p:cNvSpPr>
                <a:spLocks noChangeArrowheads="1"/>
              </p:cNvSpPr>
              <p:nvPr/>
            </p:nvSpPr>
            <p:spPr bwMode="auto">
              <a:xfrm>
                <a:off x="896" y="1470"/>
                <a:ext cx="571" cy="552"/>
              </a:xfrm>
              <a:prstGeom prst="ellipse">
                <a:avLst/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61237" name="Text Box 1109"/>
              <p:cNvSpPr txBox="1">
                <a:spLocks noChangeArrowheads="1"/>
              </p:cNvSpPr>
              <p:nvPr/>
            </p:nvSpPr>
            <p:spPr bwMode="auto">
              <a:xfrm>
                <a:off x="860" y="1667"/>
                <a:ext cx="680" cy="1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Ag-Sn Alloy</a:t>
                </a:r>
              </a:p>
            </p:txBody>
          </p:sp>
          <p:sp>
            <p:nvSpPr>
              <p:cNvPr id="561238" name="Oval 1110"/>
              <p:cNvSpPr>
                <a:spLocks noChangeArrowheads="1"/>
              </p:cNvSpPr>
              <p:nvPr/>
            </p:nvSpPr>
            <p:spPr bwMode="auto">
              <a:xfrm>
                <a:off x="1247" y="2245"/>
                <a:ext cx="520" cy="517"/>
              </a:xfrm>
              <a:prstGeom prst="ellipse">
                <a:avLst/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61239" name="Text Box 1111"/>
              <p:cNvSpPr txBox="1">
                <a:spLocks noChangeArrowheads="1"/>
              </p:cNvSpPr>
              <p:nvPr/>
            </p:nvSpPr>
            <p:spPr bwMode="auto">
              <a:xfrm>
                <a:off x="1213" y="2429"/>
                <a:ext cx="619" cy="2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Ag-Sn Alloy</a:t>
                </a:r>
              </a:p>
            </p:txBody>
          </p:sp>
          <p:sp>
            <p:nvSpPr>
              <p:cNvPr id="561240" name="Oval 1112"/>
              <p:cNvSpPr>
                <a:spLocks noChangeArrowheads="1"/>
              </p:cNvSpPr>
              <p:nvPr/>
            </p:nvSpPr>
            <p:spPr bwMode="auto">
              <a:xfrm>
                <a:off x="424" y="2150"/>
                <a:ext cx="507" cy="470"/>
              </a:xfrm>
              <a:prstGeom prst="ellipse">
                <a:avLst/>
              </a:prstGeom>
              <a:solidFill>
                <a:srgbClr val="C0C0C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IN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61241" name="Text Box 1113"/>
              <p:cNvSpPr txBox="1">
                <a:spLocks noChangeArrowheads="1"/>
              </p:cNvSpPr>
              <p:nvPr/>
            </p:nvSpPr>
            <p:spPr bwMode="auto">
              <a:xfrm>
                <a:off x="393" y="2318"/>
                <a:ext cx="602" cy="2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Ag-Sn Alloy</a:t>
                </a:r>
              </a:p>
            </p:txBody>
          </p:sp>
          <p:sp>
            <p:nvSpPr>
              <p:cNvPr id="561242" name="Text Box 1114"/>
              <p:cNvSpPr txBox="1">
                <a:spLocks noChangeArrowheads="1"/>
              </p:cNvSpPr>
              <p:nvPr/>
            </p:nvSpPr>
            <p:spPr bwMode="auto">
              <a:xfrm>
                <a:off x="400" y="2601"/>
                <a:ext cx="723" cy="1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Mercury (Hg)</a:t>
                </a:r>
              </a:p>
            </p:txBody>
          </p:sp>
          <p:sp>
            <p:nvSpPr>
              <p:cNvPr id="561243" name="Text Box 1115"/>
              <p:cNvSpPr txBox="1">
                <a:spLocks noChangeArrowheads="1"/>
              </p:cNvSpPr>
              <p:nvPr/>
            </p:nvSpPr>
            <p:spPr bwMode="auto">
              <a:xfrm>
                <a:off x="288" y="1553"/>
                <a:ext cx="722" cy="1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Mercury (Hg)</a:t>
                </a:r>
              </a:p>
            </p:txBody>
          </p:sp>
          <p:sp>
            <p:nvSpPr>
              <p:cNvPr id="561244" name="Text Box 1116"/>
              <p:cNvSpPr txBox="1">
                <a:spLocks noChangeArrowheads="1"/>
              </p:cNvSpPr>
              <p:nvPr/>
            </p:nvSpPr>
            <p:spPr bwMode="auto">
              <a:xfrm>
                <a:off x="1200" y="1920"/>
                <a:ext cx="724" cy="1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>
                    <a:solidFill>
                      <a:schemeClr val="accent1">
                        <a:lumMod val="75000"/>
                      </a:schemeClr>
                    </a:solidFill>
                  </a:rPr>
                  <a:t>Mercury (Hg)</a:t>
                </a:r>
              </a:p>
            </p:txBody>
          </p:sp>
        </p:grpSp>
        <p:sp>
          <p:nvSpPr>
            <p:cNvPr id="561247" name="Line 1119"/>
            <p:cNvSpPr>
              <a:spLocks noChangeShapeType="1"/>
            </p:cNvSpPr>
            <p:nvPr/>
          </p:nvSpPr>
          <p:spPr bwMode="auto">
            <a:xfrm flipV="1">
              <a:off x="1824" y="1728"/>
              <a:ext cx="1824" cy="0"/>
            </a:xfrm>
            <a:prstGeom prst="line">
              <a:avLst/>
            </a:prstGeom>
            <a:noFill/>
            <a:ln w="63500">
              <a:solidFill>
                <a:srgbClr val="00FF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561248" name="Line 1120"/>
            <p:cNvSpPr>
              <a:spLocks noChangeShapeType="1"/>
            </p:cNvSpPr>
            <p:nvPr/>
          </p:nvSpPr>
          <p:spPr bwMode="auto">
            <a:xfrm>
              <a:off x="4800" y="2064"/>
              <a:ext cx="0" cy="528"/>
            </a:xfrm>
            <a:prstGeom prst="line">
              <a:avLst/>
            </a:prstGeom>
            <a:noFill/>
            <a:ln w="63500">
              <a:solidFill>
                <a:srgbClr val="FF00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grpSp>
        <p:nvGrpSpPr>
          <p:cNvPr id="559974" name="Group 1131"/>
          <p:cNvGrpSpPr>
            <a:grpSpLocks/>
          </p:cNvGrpSpPr>
          <p:nvPr/>
        </p:nvGrpSpPr>
        <p:grpSpPr bwMode="auto">
          <a:xfrm>
            <a:off x="-152400" y="76200"/>
            <a:ext cx="9220200" cy="838200"/>
            <a:chOff x="0" y="96"/>
            <a:chExt cx="5808" cy="528"/>
          </a:xfrm>
        </p:grpSpPr>
        <p:sp>
          <p:nvSpPr>
            <p:cNvPr id="561251" name="Rectangle 1123"/>
            <p:cNvSpPr>
              <a:spLocks noChangeArrowheads="1"/>
            </p:cNvSpPr>
            <p:nvPr/>
          </p:nvSpPr>
          <p:spPr bwMode="auto">
            <a:xfrm>
              <a:off x="0" y="96"/>
              <a:ext cx="5808" cy="44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lvl="1" eaLnBrk="0" hangingPunct="0"/>
              <a:r>
                <a:rPr lang="en-US" sz="2000" b="1" dirty="0"/>
                <a:t>Ag</a:t>
              </a:r>
              <a:r>
                <a:rPr lang="en-US" sz="2000" b="1" baseline="-25000" dirty="0"/>
                <a:t>3</a:t>
              </a:r>
              <a:r>
                <a:rPr lang="en-US" sz="2000" b="1" dirty="0"/>
                <a:t>Sn + Cu</a:t>
              </a:r>
              <a:r>
                <a:rPr lang="en-US" sz="2000" b="1" baseline="-25000" dirty="0"/>
                <a:t>3</a:t>
              </a:r>
              <a:r>
                <a:rPr lang="en-US" sz="2000" b="1" dirty="0"/>
                <a:t>Sn + Hg</a:t>
              </a:r>
              <a:r>
                <a:rPr lang="en-US" sz="2000" b="1" dirty="0">
                  <a:latin typeface="Times New Roman" pitchFamily="18" charset="0"/>
                </a:rPr>
                <a:t> </a:t>
              </a:r>
              <a:r>
                <a:rPr lang="en-US" sz="2000" b="1" dirty="0">
                  <a:latin typeface="Symbol" pitchFamily="18" charset="2"/>
                </a:rPr>
                <a:t>Þ</a:t>
              </a:r>
              <a:r>
                <a:rPr lang="en-US" sz="2000" b="1" dirty="0">
                  <a:latin typeface="Times New Roman" pitchFamily="18" charset="0"/>
                </a:rPr>
                <a:t> </a:t>
              </a:r>
              <a:r>
                <a:rPr lang="en-US" sz="2000" b="1" dirty="0"/>
                <a:t>Ag</a:t>
              </a:r>
              <a:r>
                <a:rPr lang="en-US" sz="2000" b="1" baseline="-25000" dirty="0"/>
                <a:t>3</a:t>
              </a:r>
              <a:r>
                <a:rPr lang="en-US" sz="2000" b="1" dirty="0"/>
                <a:t>Sn +    Cu</a:t>
              </a:r>
              <a:r>
                <a:rPr lang="en-US" sz="2000" b="1" baseline="-25000" dirty="0"/>
                <a:t>3</a:t>
              </a:r>
              <a:r>
                <a:rPr lang="en-US" sz="2000" b="1" dirty="0"/>
                <a:t>Sn +    Ag</a:t>
              </a:r>
              <a:r>
                <a:rPr lang="en-US" sz="2000" b="1" baseline="-25000" dirty="0"/>
                <a:t>2</a:t>
              </a:r>
              <a:r>
                <a:rPr lang="en-US" sz="2000" b="1" dirty="0"/>
                <a:t>Hg</a:t>
              </a:r>
              <a:r>
                <a:rPr lang="en-US" sz="2000" b="1" baseline="-25000" dirty="0"/>
                <a:t>3</a:t>
              </a:r>
              <a:r>
                <a:rPr lang="en-US" sz="2000" b="1" dirty="0"/>
                <a:t> +    Cu</a:t>
              </a:r>
              <a:r>
                <a:rPr lang="en-US" sz="2000" b="1" baseline="-25000" dirty="0"/>
                <a:t>6</a:t>
              </a:r>
              <a:r>
                <a:rPr lang="en-US" sz="2000" b="1" dirty="0"/>
                <a:t>Sn</a:t>
              </a:r>
              <a:r>
                <a:rPr lang="en-US" sz="2000" b="1" baseline="-25000" dirty="0"/>
                <a:t>5</a:t>
              </a:r>
              <a:r>
                <a:rPr lang="en-US" sz="2000" b="1" dirty="0">
                  <a:latin typeface="Times New Roman" pitchFamily="18" charset="0"/>
                </a:rPr>
                <a:t> </a:t>
              </a:r>
            </a:p>
            <a:p>
              <a:pPr lvl="1"/>
              <a:endParaRPr lang="en-US" sz="2000" b="1" dirty="0">
                <a:latin typeface="Times New Roman" pitchFamily="18" charset="0"/>
              </a:endParaRPr>
            </a:p>
          </p:txBody>
        </p:sp>
        <p:sp>
          <p:nvSpPr>
            <p:cNvPr id="561253" name="Rectangle 1125"/>
            <p:cNvSpPr>
              <a:spLocks noChangeArrowheads="1"/>
            </p:cNvSpPr>
            <p:nvPr/>
          </p:nvSpPr>
          <p:spPr bwMode="auto">
            <a:xfrm>
              <a:off x="480" y="220"/>
              <a:ext cx="23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</a:t>
              </a:r>
            </a:p>
          </p:txBody>
        </p:sp>
        <p:sp>
          <p:nvSpPr>
            <p:cNvPr id="561254" name="Rectangle 1126"/>
            <p:cNvSpPr>
              <a:spLocks noChangeArrowheads="1"/>
            </p:cNvSpPr>
            <p:nvPr/>
          </p:nvSpPr>
          <p:spPr bwMode="auto">
            <a:xfrm>
              <a:off x="2544" y="220"/>
              <a:ext cx="23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</a:t>
              </a:r>
            </a:p>
          </p:txBody>
        </p:sp>
        <p:sp>
          <p:nvSpPr>
            <p:cNvPr id="561255" name="Rectangle 1127"/>
            <p:cNvSpPr>
              <a:spLocks noChangeArrowheads="1"/>
            </p:cNvSpPr>
            <p:nvPr/>
          </p:nvSpPr>
          <p:spPr bwMode="auto">
            <a:xfrm>
              <a:off x="4080" y="220"/>
              <a:ext cx="30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</a:t>
              </a:r>
              <a:r>
                <a:rPr lang="en-US" sz="2000">
                  <a:latin typeface="Times New Roman" pitchFamily="18" charset="0"/>
                  <a:sym typeface="Symbol" pitchFamily="18" charset="2"/>
                </a:rPr>
                <a:t>1</a:t>
              </a:r>
            </a:p>
          </p:txBody>
        </p:sp>
        <p:sp>
          <p:nvSpPr>
            <p:cNvPr id="561256" name="Rectangle 1128"/>
            <p:cNvSpPr>
              <a:spLocks noChangeArrowheads="1"/>
            </p:cNvSpPr>
            <p:nvPr/>
          </p:nvSpPr>
          <p:spPr bwMode="auto">
            <a:xfrm>
              <a:off x="4992" y="220"/>
              <a:ext cx="27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</a:t>
              </a:r>
            </a:p>
          </p:txBody>
        </p:sp>
        <p:sp>
          <p:nvSpPr>
            <p:cNvPr id="561257" name="Rectangle 1129"/>
            <p:cNvSpPr>
              <a:spLocks noChangeArrowheads="1"/>
            </p:cNvSpPr>
            <p:nvPr/>
          </p:nvSpPr>
          <p:spPr bwMode="auto">
            <a:xfrm>
              <a:off x="1255" y="203"/>
              <a:ext cx="243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3600">
                  <a:latin typeface="Times New Roman" pitchFamily="18" charset="0"/>
                  <a:sym typeface="Symbol" pitchFamily="18" charset="2"/>
                </a:rPr>
                <a:t></a:t>
              </a:r>
            </a:p>
          </p:txBody>
        </p:sp>
        <p:sp>
          <p:nvSpPr>
            <p:cNvPr id="561258" name="Rectangle 1130"/>
            <p:cNvSpPr>
              <a:spLocks noChangeArrowheads="1"/>
            </p:cNvSpPr>
            <p:nvPr/>
          </p:nvSpPr>
          <p:spPr bwMode="auto">
            <a:xfrm>
              <a:off x="3312" y="220"/>
              <a:ext cx="24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3600">
                  <a:latin typeface="Times New Roman" pitchFamily="18" charset="0"/>
                  <a:sym typeface="Symbol" pitchFamily="18" charset="2"/>
                </a:rPr>
                <a:t></a:t>
              </a:r>
            </a:p>
          </p:txBody>
        </p:sp>
      </p:grpSp>
      <p:sp>
        <p:nvSpPr>
          <p:cNvPr id="561260" name="Rectangle 1132"/>
          <p:cNvSpPr>
            <a:spLocks noChangeArrowheads="1"/>
          </p:cNvSpPr>
          <p:nvPr/>
        </p:nvSpPr>
        <p:spPr bwMode="auto">
          <a:xfrm>
            <a:off x="0" y="4800600"/>
            <a:ext cx="5334000" cy="121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/>
            <a:r>
              <a:rPr lang="en-US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SINGLE COMPOSITION</a:t>
            </a:r>
            <a:br>
              <a:rPr lang="en-US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HIGH-COPPER ALLOYS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xmlns="" id="{56B242BA-4BD9-D70C-E882-D587F4B6A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065610"/>
            <a:ext cx="8545286" cy="109792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7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TAKE HOME MESSEGE/ FOR THE TOPIC COVERED (SUMMARY)  </a:t>
            </a:r>
            <a:endParaRPr lang="en-US" sz="27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9" name="Slide Number Placeholder 1">
            <a:extLst>
              <a:ext uri="{FF2B5EF4-FFF2-40B4-BE49-F238E27FC236}">
                <a16:creationId xmlns:a16="http://schemas.microsoft.com/office/drawing/2014/main" xmlns="" id="{789A2CF3-4F67-CA94-EEC5-14AB73C8D5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1B087D0-DE4A-4E50-BF1A-F77714860E3D}" type="slidenum">
              <a:rPr lang="en-US" altLang="en-US">
                <a:solidFill>
                  <a:srgbClr val="7F7F7F"/>
                </a:solidFill>
              </a:rPr>
              <a:pPr/>
              <a:t>21</a:t>
            </a:fld>
            <a:endParaRPr lang="en-US" altLang="en-US">
              <a:solidFill>
                <a:srgbClr val="7F7F7F"/>
              </a:solidFill>
            </a:endParaRPr>
          </a:p>
        </p:txBody>
      </p:sp>
      <p:sp>
        <p:nvSpPr>
          <p:cNvPr id="34820" name="TextBox 2">
            <a:extLst>
              <a:ext uri="{FF2B5EF4-FFF2-40B4-BE49-F238E27FC236}">
                <a16:creationId xmlns:a16="http://schemas.microsoft.com/office/drawing/2014/main" xmlns="" id="{0C8079D6-9610-38D6-9643-C7FC1ACF0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057400"/>
            <a:ext cx="86106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Dental amalgam are widely used by the dental profession in most parts of the world </a:t>
            </a:r>
          </a:p>
          <a:p>
            <a:pPr eaLnBrk="1" hangingPunct="1"/>
            <a:r>
              <a:rPr lang="en-US" altLang="en-US"/>
              <a:t>Some countries like swedan, Canada and Germany, uk have either banned or imposed serious limitation on amalgam usage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The American dental association council on scientific affairs has conclude that both amalgam and composite materials are considered safe and effective for tooth restoration .</a:t>
            </a:r>
            <a:endParaRPr lang="en-IN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628650" y="1031422"/>
            <a:ext cx="7886700" cy="1093844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&amp; Answer Session</a:t>
            </a:r>
            <a:endParaRPr lang="en-US" sz="1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903514" y="3034393"/>
            <a:ext cx="69233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Students should be given opportunity to ask question for clarifying for their understand/ confusions. Teachers must spend 5-10 minutes for this to improve the output.  </a:t>
            </a:r>
          </a:p>
        </p:txBody>
      </p:sp>
    </p:spTree>
    <p:extLst>
      <p:ext uri="{BB962C8B-B14F-4D97-AF65-F5344CB8AC3E}">
        <p14:creationId xmlns:p14="http://schemas.microsoft.com/office/powerpoint/2010/main" xmlns="" val="22874092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r>
              <a:rPr lang="en-US" dirty="0"/>
              <a:t> </a:t>
            </a:r>
            <a:br>
              <a:rPr lang="en-US" dirty="0"/>
            </a:br>
            <a:endParaRPr lang="en-US" sz="165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6350FED-DF89-16BF-3607-43680B2AC3DE}"/>
              </a:ext>
            </a:extLst>
          </p:cNvPr>
          <p:cNvSpPr txBox="1"/>
          <p:nvPr/>
        </p:nvSpPr>
        <p:spPr>
          <a:xfrm>
            <a:off x="0" y="1674674"/>
            <a:ext cx="457691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STURVEDANTS art and science of operative dentistry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text book of operative dentistry NISHA GARG AND AMIT GARG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5461201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2132856"/>
            <a:ext cx="799288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9600" b="1" cap="none" spc="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Vladimir Script" pitchFamily="66" charset="0"/>
              </a:rPr>
              <a:t>THANK   YOU</a:t>
            </a:r>
            <a:endParaRPr lang="en-IN" sz="96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of Content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BEA7EED-57D8-3EDB-5937-A0CD72E48416}"/>
              </a:ext>
            </a:extLst>
          </p:cNvPr>
          <p:cNvSpPr txBox="1"/>
          <p:nvPr/>
        </p:nvSpPr>
        <p:spPr>
          <a:xfrm>
            <a:off x="395536" y="1417638"/>
            <a:ext cx="82296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HISTORICAL BACKGROUND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CONSTITUENTS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CLASSIFICATION OF AMALGAM ALLOY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INDICATION AND CONTRAINDICATION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ADVANTAGES AND DISADVANTAGES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METALLURGICAL PHASES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DIMENSIONAL CHANGES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REFERENCES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259760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2" name="Rectangle 4"/>
          <p:cNvSpPr>
            <a:spLocks noChangeArrowheads="1"/>
          </p:cNvSpPr>
          <p:nvPr/>
        </p:nvSpPr>
        <p:spPr bwMode="auto">
          <a:xfrm>
            <a:off x="533400" y="2438400"/>
            <a:ext cx="8229600" cy="63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en-US" sz="5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lgerian" pitchFamily="82" charset="0"/>
              </a:rPr>
              <a:t>METALLURGICAL PHASES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" y="304800"/>
            <a:ext cx="8991600" cy="6553200"/>
            <a:chOff x="48" y="336"/>
            <a:chExt cx="5664" cy="3237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48" y="336"/>
              <a:ext cx="5664" cy="3237"/>
              <a:chOff x="48" y="459"/>
              <a:chExt cx="5664" cy="3237"/>
            </a:xfrm>
          </p:grpSpPr>
          <p:sp>
            <p:nvSpPr>
              <p:cNvPr id="553988" name="Rectangle 4"/>
              <p:cNvSpPr>
                <a:spLocks noChangeArrowheads="1"/>
              </p:cNvSpPr>
              <p:nvPr/>
            </p:nvSpPr>
            <p:spPr bwMode="auto">
              <a:xfrm>
                <a:off x="864" y="2498"/>
                <a:ext cx="1536" cy="11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itchFamily="2" charset="2"/>
                  <a:buNone/>
                </a:pPr>
                <a:r>
                  <a:rPr lang="en-US" sz="3200" dirty="0"/>
                  <a:t>Sn</a:t>
                </a:r>
                <a:r>
                  <a:rPr lang="en-US" sz="3600" baseline="-25000" dirty="0"/>
                  <a:t>8</a:t>
                </a:r>
                <a:r>
                  <a:rPr lang="en-US" sz="3200" dirty="0"/>
                  <a:t>Hg</a:t>
                </a:r>
              </a:p>
            </p:txBody>
          </p:sp>
          <p:grpSp>
            <p:nvGrpSpPr>
              <p:cNvPr id="4" name="Group 5"/>
              <p:cNvGrpSpPr>
                <a:grpSpLocks/>
              </p:cNvGrpSpPr>
              <p:nvPr/>
            </p:nvGrpSpPr>
            <p:grpSpPr bwMode="auto">
              <a:xfrm>
                <a:off x="48" y="459"/>
                <a:ext cx="5664" cy="3189"/>
                <a:chOff x="48" y="507"/>
                <a:chExt cx="5664" cy="3189"/>
              </a:xfrm>
            </p:grpSpPr>
            <p:sp>
              <p:nvSpPr>
                <p:cNvPr id="553990" name="Rectangle 6"/>
                <p:cNvSpPr>
                  <a:spLocks noChangeArrowheads="1"/>
                </p:cNvSpPr>
                <p:nvPr/>
              </p:nvSpPr>
              <p:spPr bwMode="auto">
                <a:xfrm>
                  <a:off x="864" y="1755"/>
                  <a:ext cx="1536" cy="7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itchFamily="2" charset="2"/>
                    <a:buNone/>
                  </a:pPr>
                  <a:r>
                    <a:rPr lang="en-US" sz="3200" dirty="0"/>
                    <a:t>Ag</a:t>
                  </a:r>
                  <a:r>
                    <a:rPr lang="en-US" sz="3600" baseline="-25000" dirty="0"/>
                    <a:t>2</a:t>
                  </a:r>
                  <a:r>
                    <a:rPr lang="en-US" sz="3200" dirty="0"/>
                    <a:t>Hg</a:t>
                  </a:r>
                  <a:r>
                    <a:rPr lang="en-US" sz="3200" baseline="-25000" dirty="0"/>
                    <a:t>3</a:t>
                  </a:r>
                </a:p>
              </p:txBody>
            </p:sp>
            <p:sp>
              <p:nvSpPr>
                <p:cNvPr id="553991" name="Rectangle 7"/>
                <p:cNvSpPr>
                  <a:spLocks noChangeArrowheads="1"/>
                </p:cNvSpPr>
                <p:nvPr/>
              </p:nvSpPr>
              <p:spPr bwMode="auto">
                <a:xfrm>
                  <a:off x="864" y="1083"/>
                  <a:ext cx="1536" cy="67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itchFamily="2" charset="2"/>
                    <a:buNone/>
                  </a:pPr>
                  <a:r>
                    <a:rPr lang="en-US" sz="3200" dirty="0"/>
                    <a:t>Ag</a:t>
                  </a:r>
                  <a:r>
                    <a:rPr lang="en-US" sz="3600" baseline="-25000" dirty="0"/>
                    <a:t>3</a:t>
                  </a:r>
                  <a:r>
                    <a:rPr lang="en-US" sz="3200" dirty="0"/>
                    <a:t>Sn</a:t>
                  </a:r>
                </a:p>
              </p:txBody>
            </p:sp>
            <p:sp>
              <p:nvSpPr>
                <p:cNvPr id="553992" name="Rectangle 8"/>
                <p:cNvSpPr>
                  <a:spLocks noChangeArrowheads="1"/>
                </p:cNvSpPr>
                <p:nvPr/>
              </p:nvSpPr>
              <p:spPr bwMode="auto">
                <a:xfrm>
                  <a:off x="864" y="507"/>
                  <a:ext cx="1536" cy="57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itchFamily="2" charset="2"/>
                    <a:buNone/>
                  </a:pPr>
                  <a:r>
                    <a:rPr lang="en-US" sz="2000" b="1" dirty="0"/>
                    <a:t>STOICHIOMETRIC</a:t>
                  </a:r>
                  <a:r>
                    <a:rPr lang="en-US" sz="2000" b="1" dirty="0">
                      <a:effectLst>
                        <a:outerShdw blurRad="38100" dist="38100" dir="2700000" algn="tl">
                          <a:srgbClr val="000000"/>
                        </a:outerShdw>
                      </a:effectLst>
                    </a:rPr>
                    <a:t> </a:t>
                  </a:r>
                </a:p>
                <a:p>
                  <a:pPr algn="ctr"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itchFamily="2" charset="2"/>
                    <a:buNone/>
                  </a:pPr>
                  <a:r>
                    <a:rPr lang="en-US" sz="2000" b="1" dirty="0"/>
                    <a:t>FORMULA</a:t>
                  </a:r>
                </a:p>
              </p:txBody>
            </p:sp>
            <p:sp>
              <p:nvSpPr>
                <p:cNvPr id="553993" name="Rectangle 9"/>
                <p:cNvSpPr>
                  <a:spLocks noChangeArrowheads="1"/>
                </p:cNvSpPr>
                <p:nvPr/>
              </p:nvSpPr>
              <p:spPr bwMode="auto">
                <a:xfrm>
                  <a:off x="2400" y="2498"/>
                  <a:ext cx="3312" cy="119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itchFamily="2" charset="2"/>
                    <a:buNone/>
                  </a:pPr>
                  <a:endParaRPr lang="en-US" sz="3200">
                    <a:effectLst>
                      <a:outerShdw blurRad="38100" dist="38100" dir="2700000" algn="tl">
                        <a:srgbClr val="000000"/>
                      </a:outerShdw>
                    </a:effectLst>
                  </a:endParaRPr>
                </a:p>
                <a:p>
                  <a: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itchFamily="2" charset="2"/>
                    <a:buNone/>
                  </a:pPr>
                  <a:endParaRPr lang="en-US" sz="3200">
                    <a:effectLst>
                      <a:outerShdw blurRad="38100" dist="38100" dir="2700000" algn="tl">
                        <a:srgbClr val="000000"/>
                      </a:outerShdw>
                    </a:effectLst>
                  </a:endParaRPr>
                </a:p>
                <a:p>
                  <a: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itchFamily="2" charset="2"/>
                    <a:buNone/>
                  </a:pPr>
                  <a:endParaRPr lang="en-US" sz="3200">
                    <a:effectLst>
                      <a:outerShdw blurRad="38100" dist="38100" dir="2700000" algn="tl">
                        <a:srgbClr val="000000"/>
                      </a:outerShdw>
                    </a:effectLst>
                  </a:endParaRPr>
                </a:p>
              </p:txBody>
            </p:sp>
            <p:sp>
              <p:nvSpPr>
                <p:cNvPr id="553994" name="Rectangle 10"/>
                <p:cNvSpPr>
                  <a:spLocks noChangeArrowheads="1"/>
                </p:cNvSpPr>
                <p:nvPr/>
              </p:nvSpPr>
              <p:spPr bwMode="auto">
                <a:xfrm>
                  <a:off x="2400" y="1755"/>
                  <a:ext cx="3312" cy="7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itchFamily="2" charset="2"/>
                    <a:buNone/>
                  </a:pPr>
                  <a:endParaRPr lang="en-US" sz="3200" baseline="-25000">
                    <a:effectLst>
                      <a:outerShdw blurRad="38100" dist="38100" dir="2700000" algn="tl">
                        <a:srgbClr val="000000"/>
                      </a:outerShdw>
                    </a:effectLst>
                  </a:endParaRPr>
                </a:p>
                <a:p>
                  <a: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itchFamily="2" charset="2"/>
                    <a:buNone/>
                  </a:pPr>
                  <a:endParaRPr lang="en-US" sz="3200" baseline="-25000">
                    <a:effectLst>
                      <a:outerShdw blurRad="38100" dist="38100" dir="2700000" algn="tl">
                        <a:srgbClr val="000000"/>
                      </a:outerShdw>
                    </a:effectLst>
                  </a:endParaRPr>
                </a:p>
                <a:p>
                  <a: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itchFamily="2" charset="2"/>
                    <a:buNone/>
                  </a:pPr>
                  <a:endParaRPr lang="en-US" sz="3200" baseline="-25000">
                    <a:effectLst>
                      <a:outerShdw blurRad="38100" dist="38100" dir="2700000" algn="tl">
                        <a:srgbClr val="000000"/>
                      </a:outerShdw>
                    </a:effectLst>
                  </a:endParaRPr>
                </a:p>
              </p:txBody>
            </p:sp>
            <p:sp>
              <p:nvSpPr>
                <p:cNvPr id="553995" name="Rectangle 11"/>
                <p:cNvSpPr>
                  <a:spLocks noChangeArrowheads="1"/>
                </p:cNvSpPr>
                <p:nvPr/>
              </p:nvSpPr>
              <p:spPr bwMode="auto">
                <a:xfrm>
                  <a:off x="2400" y="1083"/>
                  <a:ext cx="3312" cy="67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itchFamily="2" charset="2"/>
                    <a:buNone/>
                  </a:pPr>
                  <a:endParaRPr lang="en-IN" sz="3200">
                    <a:effectLst>
                      <a:outerShdw blurRad="38100" dist="38100" dir="2700000" algn="tl">
                        <a:srgbClr val="000000"/>
                      </a:outerShdw>
                    </a:effectLst>
                  </a:endParaRPr>
                </a:p>
              </p:txBody>
            </p:sp>
            <p:sp>
              <p:nvSpPr>
                <p:cNvPr id="553996" name="Rectangle 12"/>
                <p:cNvSpPr>
                  <a:spLocks noChangeArrowheads="1"/>
                </p:cNvSpPr>
                <p:nvPr/>
              </p:nvSpPr>
              <p:spPr bwMode="auto">
                <a:xfrm>
                  <a:off x="2400" y="507"/>
                  <a:ext cx="3312" cy="57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itchFamily="2" charset="2"/>
                    <a:buNone/>
                  </a:pPr>
                  <a:endParaRPr lang="en-IN" sz="2800">
                    <a:effectLst>
                      <a:outerShdw blurRad="38100" dist="38100" dir="2700000" algn="tl">
                        <a:srgbClr val="000000"/>
                      </a:outerShdw>
                    </a:effectLst>
                  </a:endParaRPr>
                </a:p>
              </p:txBody>
            </p:sp>
            <p:sp>
              <p:nvSpPr>
                <p:cNvPr id="553997" name="Rectangle 13"/>
                <p:cNvSpPr>
                  <a:spLocks noChangeArrowheads="1"/>
                </p:cNvSpPr>
                <p:nvPr/>
              </p:nvSpPr>
              <p:spPr bwMode="auto">
                <a:xfrm>
                  <a:off x="48" y="2498"/>
                  <a:ext cx="816" cy="119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itchFamily="2" charset="2"/>
                    <a:buNone/>
                  </a:pPr>
                  <a:r>
                    <a:rPr lang="en-US" sz="4800">
                      <a:sym typeface="Symbol" pitchFamily="18" charset="2"/>
                    </a:rPr>
                    <a:t></a:t>
                  </a:r>
                  <a:r>
                    <a:rPr lang="en-US" sz="4800" baseline="-25000"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553998" name="Rectangle 14"/>
                <p:cNvSpPr>
                  <a:spLocks noChangeArrowheads="1"/>
                </p:cNvSpPr>
                <p:nvPr/>
              </p:nvSpPr>
              <p:spPr bwMode="auto">
                <a:xfrm>
                  <a:off x="48" y="1755"/>
                  <a:ext cx="816" cy="74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itchFamily="2" charset="2"/>
                    <a:buNone/>
                  </a:pPr>
                  <a:r>
                    <a:rPr lang="en-US" sz="4400">
                      <a:sym typeface="Symbol" pitchFamily="18" charset="2"/>
                    </a:rPr>
                    <a:t></a:t>
                  </a:r>
                  <a:r>
                    <a:rPr lang="en-US" sz="4400" baseline="-25000">
                      <a:sym typeface="Symbol" pitchFamily="18" charset="2"/>
                    </a:rPr>
                    <a:t>1</a:t>
                  </a:r>
                </a:p>
              </p:txBody>
            </p:sp>
            <p:sp>
              <p:nvSpPr>
                <p:cNvPr id="553999" name="Rectangle 15"/>
                <p:cNvSpPr>
                  <a:spLocks noChangeArrowheads="1"/>
                </p:cNvSpPr>
                <p:nvPr/>
              </p:nvSpPr>
              <p:spPr bwMode="auto">
                <a:xfrm>
                  <a:off x="48" y="1083"/>
                  <a:ext cx="816" cy="67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itchFamily="2" charset="2"/>
                    <a:buNone/>
                  </a:pPr>
                  <a:r>
                    <a:rPr lang="en-US" sz="4400">
                      <a:sym typeface="Symbol" pitchFamily="18" charset="2"/>
                    </a:rPr>
                    <a:t></a:t>
                  </a:r>
                </a:p>
              </p:txBody>
            </p:sp>
            <p:sp>
              <p:nvSpPr>
                <p:cNvPr id="554000" name="Rectangle 16"/>
                <p:cNvSpPr>
                  <a:spLocks noChangeArrowheads="1"/>
                </p:cNvSpPr>
                <p:nvPr/>
              </p:nvSpPr>
              <p:spPr bwMode="auto">
                <a:xfrm>
                  <a:off x="48" y="507"/>
                  <a:ext cx="816" cy="57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buClr>
                      <a:schemeClr val="hlink"/>
                    </a:buClr>
                    <a:buSzPct val="80000"/>
                    <a:buFont typeface="Wingdings" pitchFamily="2" charset="2"/>
                    <a:buNone/>
                  </a:pPr>
                  <a:r>
                    <a:rPr lang="en-US" sz="2000" b="1" dirty="0"/>
                    <a:t>PHASES</a:t>
                  </a:r>
                </a:p>
              </p:txBody>
            </p:sp>
            <p:sp>
              <p:nvSpPr>
                <p:cNvPr id="554001" name="Line 17"/>
                <p:cNvSpPr>
                  <a:spLocks noChangeShapeType="1"/>
                </p:cNvSpPr>
                <p:nvPr/>
              </p:nvSpPr>
              <p:spPr bwMode="auto">
                <a:xfrm>
                  <a:off x="48" y="507"/>
                  <a:ext cx="5664" cy="0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554002" name="Line 18"/>
                <p:cNvSpPr>
                  <a:spLocks noChangeShapeType="1"/>
                </p:cNvSpPr>
                <p:nvPr/>
              </p:nvSpPr>
              <p:spPr bwMode="auto">
                <a:xfrm>
                  <a:off x="48" y="1083"/>
                  <a:ext cx="566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554003" name="Line 19"/>
                <p:cNvSpPr>
                  <a:spLocks noChangeShapeType="1"/>
                </p:cNvSpPr>
                <p:nvPr/>
              </p:nvSpPr>
              <p:spPr bwMode="auto">
                <a:xfrm>
                  <a:off x="48" y="1755"/>
                  <a:ext cx="566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554004" name="Line 20"/>
                <p:cNvSpPr>
                  <a:spLocks noChangeShapeType="1"/>
                </p:cNvSpPr>
                <p:nvPr/>
              </p:nvSpPr>
              <p:spPr bwMode="auto">
                <a:xfrm>
                  <a:off x="48" y="2498"/>
                  <a:ext cx="566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554005" name="Line 21"/>
                <p:cNvSpPr>
                  <a:spLocks noChangeShapeType="1"/>
                </p:cNvSpPr>
                <p:nvPr/>
              </p:nvSpPr>
              <p:spPr bwMode="auto">
                <a:xfrm>
                  <a:off x="48" y="3696"/>
                  <a:ext cx="5664" cy="0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554006" name="Line 22"/>
                <p:cNvSpPr>
                  <a:spLocks noChangeShapeType="1"/>
                </p:cNvSpPr>
                <p:nvPr/>
              </p:nvSpPr>
              <p:spPr bwMode="auto">
                <a:xfrm>
                  <a:off x="48" y="507"/>
                  <a:ext cx="0" cy="3189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554007" name="Line 23"/>
                <p:cNvSpPr>
                  <a:spLocks noChangeShapeType="1"/>
                </p:cNvSpPr>
                <p:nvPr/>
              </p:nvSpPr>
              <p:spPr bwMode="auto">
                <a:xfrm>
                  <a:off x="864" y="507"/>
                  <a:ext cx="0" cy="3189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554008" name="Line 24"/>
                <p:cNvSpPr>
                  <a:spLocks noChangeShapeType="1"/>
                </p:cNvSpPr>
                <p:nvPr/>
              </p:nvSpPr>
              <p:spPr bwMode="auto">
                <a:xfrm>
                  <a:off x="5712" y="507"/>
                  <a:ext cx="0" cy="3189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sp>
              <p:nvSpPr>
                <p:cNvPr id="554009" name="Line 25"/>
                <p:cNvSpPr>
                  <a:spLocks noChangeShapeType="1"/>
                </p:cNvSpPr>
                <p:nvPr/>
              </p:nvSpPr>
              <p:spPr bwMode="auto">
                <a:xfrm>
                  <a:off x="2400" y="507"/>
                  <a:ext cx="0" cy="3189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IN"/>
                </a:p>
              </p:txBody>
            </p:sp>
            <p:pic>
              <p:nvPicPr>
                <p:cNvPr id="554010" name="Picture 26" descr="[Bohr Model of Silver]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2448" y="1899"/>
                  <a:ext cx="475" cy="480"/>
                </a:xfrm>
                <a:prstGeom prst="rect">
                  <a:avLst/>
                </a:prstGeom>
                <a:noFill/>
              </p:spPr>
            </p:pic>
            <p:pic>
              <p:nvPicPr>
                <p:cNvPr id="554011" name="Picture 27" descr="[Bohr Model of Silver]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2976" y="1899"/>
                  <a:ext cx="475" cy="480"/>
                </a:xfrm>
                <a:prstGeom prst="rect">
                  <a:avLst/>
                </a:prstGeom>
                <a:noFill/>
              </p:spPr>
            </p:pic>
            <p:pic>
              <p:nvPicPr>
                <p:cNvPr id="554012" name="Picture 28" descr="[Bohr Model of Mercury]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3984" y="1899"/>
                  <a:ext cx="474" cy="480"/>
                </a:xfrm>
                <a:prstGeom prst="rect">
                  <a:avLst/>
                </a:prstGeom>
                <a:noFill/>
              </p:spPr>
            </p:pic>
            <p:pic>
              <p:nvPicPr>
                <p:cNvPr id="554013" name="Picture 29" descr="[Bohr Model of Mercury]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5040" y="1899"/>
                  <a:ext cx="474" cy="480"/>
                </a:xfrm>
                <a:prstGeom prst="rect">
                  <a:avLst/>
                </a:prstGeom>
                <a:noFill/>
              </p:spPr>
            </p:pic>
            <p:pic>
              <p:nvPicPr>
                <p:cNvPr id="554014" name="Picture 30" descr="[Bohr Model of Mercury]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4512" y="1899"/>
                  <a:ext cx="474" cy="480"/>
                </a:xfrm>
                <a:prstGeom prst="rect">
                  <a:avLst/>
                </a:prstGeom>
                <a:noFill/>
              </p:spPr>
            </p:pic>
            <p:pic>
              <p:nvPicPr>
                <p:cNvPr id="554015" name="Picture 31" descr="[Bohr Model of Silver]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2453" y="1179"/>
                  <a:ext cx="475" cy="480"/>
                </a:xfrm>
                <a:prstGeom prst="rect">
                  <a:avLst/>
                </a:prstGeom>
                <a:noFill/>
              </p:spPr>
            </p:pic>
            <p:pic>
              <p:nvPicPr>
                <p:cNvPr id="554016" name="Picture 32" descr="[Bohr Model of Silver]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2981" y="1179"/>
                  <a:ext cx="475" cy="480"/>
                </a:xfrm>
                <a:prstGeom prst="rect">
                  <a:avLst/>
                </a:prstGeom>
                <a:noFill/>
              </p:spPr>
            </p:pic>
            <p:pic>
              <p:nvPicPr>
                <p:cNvPr id="554017" name="Picture 33" descr="[Bohr Model of Silver]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3509" y="1179"/>
                  <a:ext cx="475" cy="480"/>
                </a:xfrm>
                <a:prstGeom prst="rect">
                  <a:avLst/>
                </a:prstGeom>
                <a:noFill/>
              </p:spPr>
            </p:pic>
            <p:pic>
              <p:nvPicPr>
                <p:cNvPr id="554018" name="Picture 34" descr="[Bohr Model of Tin]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4517" y="1179"/>
                  <a:ext cx="475" cy="480"/>
                </a:xfrm>
                <a:prstGeom prst="rect">
                  <a:avLst/>
                </a:prstGeom>
                <a:noFill/>
              </p:spPr>
            </p:pic>
            <p:grpSp>
              <p:nvGrpSpPr>
                <p:cNvPr id="5" name="Group 35"/>
                <p:cNvGrpSpPr>
                  <a:grpSpLocks/>
                </p:cNvGrpSpPr>
                <p:nvPr/>
              </p:nvGrpSpPr>
              <p:grpSpPr bwMode="auto">
                <a:xfrm>
                  <a:off x="2496" y="2619"/>
                  <a:ext cx="2068" cy="912"/>
                  <a:chOff x="3120" y="2112"/>
                  <a:chExt cx="2250" cy="1104"/>
                </a:xfrm>
              </p:grpSpPr>
              <p:pic>
                <p:nvPicPr>
                  <p:cNvPr id="554020" name="Picture 36" descr="[Bohr Model of Tin]"/>
                  <p:cNvPicPr>
                    <a:picLocks noChangeAspect="1" noChangeArrowheads="1"/>
                  </p:cNvPicPr>
                  <p:nvPr/>
                </p:nvPicPr>
                <p:blipFill>
                  <a:blip r:embed="rId5" cstate="print"/>
                  <a:srcRect/>
                  <a:stretch>
                    <a:fillRect/>
                  </a:stretch>
                </p:blipFill>
                <p:spPr bwMode="auto">
                  <a:xfrm>
                    <a:off x="3126" y="2112"/>
                    <a:ext cx="522" cy="528"/>
                  </a:xfrm>
                  <a:prstGeom prst="rect">
                    <a:avLst/>
                  </a:prstGeom>
                  <a:noFill/>
                </p:spPr>
              </p:pic>
              <p:pic>
                <p:nvPicPr>
                  <p:cNvPr id="554021" name="Picture 37" descr="[Bohr Model of Tin]"/>
                  <p:cNvPicPr>
                    <a:picLocks noChangeAspect="1" noChangeArrowheads="1"/>
                  </p:cNvPicPr>
                  <p:nvPr/>
                </p:nvPicPr>
                <p:blipFill>
                  <a:blip r:embed="rId5" cstate="print"/>
                  <a:srcRect/>
                  <a:stretch>
                    <a:fillRect/>
                  </a:stretch>
                </p:blipFill>
                <p:spPr bwMode="auto">
                  <a:xfrm>
                    <a:off x="3696" y="2112"/>
                    <a:ext cx="522" cy="528"/>
                  </a:xfrm>
                  <a:prstGeom prst="rect">
                    <a:avLst/>
                  </a:prstGeom>
                  <a:noFill/>
                </p:spPr>
              </p:pic>
              <p:pic>
                <p:nvPicPr>
                  <p:cNvPr id="554022" name="Picture 38" descr="[Bohr Model of Tin]"/>
                  <p:cNvPicPr>
                    <a:picLocks noChangeAspect="1" noChangeArrowheads="1"/>
                  </p:cNvPicPr>
                  <p:nvPr/>
                </p:nvPicPr>
                <p:blipFill>
                  <a:blip r:embed="rId5" cstate="print"/>
                  <a:srcRect/>
                  <a:stretch>
                    <a:fillRect/>
                  </a:stretch>
                </p:blipFill>
                <p:spPr bwMode="auto">
                  <a:xfrm>
                    <a:off x="4848" y="2112"/>
                    <a:ext cx="522" cy="528"/>
                  </a:xfrm>
                  <a:prstGeom prst="rect">
                    <a:avLst/>
                  </a:prstGeom>
                  <a:noFill/>
                </p:spPr>
              </p:pic>
              <p:pic>
                <p:nvPicPr>
                  <p:cNvPr id="554023" name="Picture 39" descr="[Bohr Model of Tin]"/>
                  <p:cNvPicPr>
                    <a:picLocks noChangeAspect="1" noChangeArrowheads="1"/>
                  </p:cNvPicPr>
                  <p:nvPr/>
                </p:nvPicPr>
                <p:blipFill>
                  <a:blip r:embed="rId5" cstate="print"/>
                  <a:srcRect/>
                  <a:stretch>
                    <a:fillRect/>
                  </a:stretch>
                </p:blipFill>
                <p:spPr bwMode="auto">
                  <a:xfrm>
                    <a:off x="4272" y="2112"/>
                    <a:ext cx="522" cy="528"/>
                  </a:xfrm>
                  <a:prstGeom prst="rect">
                    <a:avLst/>
                  </a:prstGeom>
                  <a:noFill/>
                </p:spPr>
              </p:pic>
              <p:pic>
                <p:nvPicPr>
                  <p:cNvPr id="554024" name="Picture 40" descr="[Bohr Model of Tin]"/>
                  <p:cNvPicPr>
                    <a:picLocks noChangeAspect="1" noChangeArrowheads="1"/>
                  </p:cNvPicPr>
                  <p:nvPr/>
                </p:nvPicPr>
                <p:blipFill>
                  <a:blip r:embed="rId5" cstate="print"/>
                  <a:srcRect/>
                  <a:stretch>
                    <a:fillRect/>
                  </a:stretch>
                </p:blipFill>
                <p:spPr bwMode="auto">
                  <a:xfrm>
                    <a:off x="3120" y="2688"/>
                    <a:ext cx="522" cy="528"/>
                  </a:xfrm>
                  <a:prstGeom prst="rect">
                    <a:avLst/>
                  </a:prstGeom>
                  <a:noFill/>
                </p:spPr>
              </p:pic>
              <p:pic>
                <p:nvPicPr>
                  <p:cNvPr id="554025" name="Picture 41" descr="[Bohr Model of Tin]"/>
                  <p:cNvPicPr>
                    <a:picLocks noChangeAspect="1" noChangeArrowheads="1"/>
                  </p:cNvPicPr>
                  <p:nvPr/>
                </p:nvPicPr>
                <p:blipFill>
                  <a:blip r:embed="rId5" cstate="print"/>
                  <a:srcRect/>
                  <a:stretch>
                    <a:fillRect/>
                  </a:stretch>
                </p:blipFill>
                <p:spPr bwMode="auto">
                  <a:xfrm>
                    <a:off x="3690" y="2688"/>
                    <a:ext cx="522" cy="528"/>
                  </a:xfrm>
                  <a:prstGeom prst="rect">
                    <a:avLst/>
                  </a:prstGeom>
                  <a:noFill/>
                </p:spPr>
              </p:pic>
              <p:pic>
                <p:nvPicPr>
                  <p:cNvPr id="554026" name="Picture 42" descr="[Bohr Model of Tin]"/>
                  <p:cNvPicPr>
                    <a:picLocks noChangeAspect="1" noChangeArrowheads="1"/>
                  </p:cNvPicPr>
                  <p:nvPr/>
                </p:nvPicPr>
                <p:blipFill>
                  <a:blip r:embed="rId5" cstate="print"/>
                  <a:srcRect/>
                  <a:stretch>
                    <a:fillRect/>
                  </a:stretch>
                </p:blipFill>
                <p:spPr bwMode="auto">
                  <a:xfrm>
                    <a:off x="4842" y="2688"/>
                    <a:ext cx="522" cy="528"/>
                  </a:xfrm>
                  <a:prstGeom prst="rect">
                    <a:avLst/>
                  </a:prstGeom>
                  <a:noFill/>
                </p:spPr>
              </p:pic>
              <p:pic>
                <p:nvPicPr>
                  <p:cNvPr id="554027" name="Picture 43" descr="[Bohr Model of Tin]"/>
                  <p:cNvPicPr>
                    <a:picLocks noChangeAspect="1" noChangeArrowheads="1"/>
                  </p:cNvPicPr>
                  <p:nvPr/>
                </p:nvPicPr>
                <p:blipFill>
                  <a:blip r:embed="rId5" cstate="print"/>
                  <a:srcRect/>
                  <a:stretch>
                    <a:fillRect/>
                  </a:stretch>
                </p:blipFill>
                <p:spPr bwMode="auto">
                  <a:xfrm>
                    <a:off x="4266" y="2688"/>
                    <a:ext cx="522" cy="528"/>
                  </a:xfrm>
                  <a:prstGeom prst="rect">
                    <a:avLst/>
                  </a:prstGeom>
                  <a:noFill/>
                </p:spPr>
              </p:pic>
            </p:grpSp>
            <p:pic>
              <p:nvPicPr>
                <p:cNvPr id="554028" name="Picture 44" descr="[Bohr Model of Mercury]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4614" y="2619"/>
                  <a:ext cx="1002" cy="912"/>
                </a:xfrm>
                <a:prstGeom prst="rect">
                  <a:avLst/>
                </a:prstGeom>
                <a:noFill/>
              </p:spPr>
            </p:pic>
          </p:grpSp>
        </p:grpSp>
        <p:sp>
          <p:nvSpPr>
            <p:cNvPr id="554029" name="Text Box 45"/>
            <p:cNvSpPr txBox="1">
              <a:spLocks noChangeArrowheads="1"/>
            </p:cNvSpPr>
            <p:nvPr/>
          </p:nvSpPr>
          <p:spPr bwMode="auto">
            <a:xfrm>
              <a:off x="2928" y="422"/>
              <a:ext cx="1872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NUMBER</a:t>
              </a:r>
              <a:r>
                <a:rPr lang="en-US" sz="2000" b="1" dirty="0"/>
                <a:t> OF ATOMS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9"/>
          <p:cNvGrpSpPr>
            <a:grpSpLocks/>
          </p:cNvGrpSpPr>
          <p:nvPr/>
        </p:nvGrpSpPr>
        <p:grpSpPr bwMode="auto">
          <a:xfrm>
            <a:off x="76200" y="341313"/>
            <a:ext cx="9067800" cy="6288087"/>
            <a:chOff x="48" y="215"/>
            <a:chExt cx="5712" cy="3961"/>
          </a:xfrm>
        </p:grpSpPr>
        <p:sp>
          <p:nvSpPr>
            <p:cNvPr id="555011" name="Rectangle 3"/>
            <p:cNvSpPr>
              <a:spLocks noChangeArrowheads="1"/>
            </p:cNvSpPr>
            <p:nvPr/>
          </p:nvSpPr>
          <p:spPr bwMode="auto">
            <a:xfrm>
              <a:off x="2688" y="215"/>
              <a:ext cx="2976" cy="5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itchFamily="2" charset="2"/>
                <a:buNone/>
              </a:pPr>
              <a:r>
                <a:rPr lang="en-US" sz="3200" b="1" baseline="-25000" dirty="0"/>
                <a:t>NUMBER OF ATOMS</a:t>
              </a:r>
            </a:p>
          </p:txBody>
        </p:sp>
        <p:sp>
          <p:nvSpPr>
            <p:cNvPr id="555012" name="Rectangle 4"/>
            <p:cNvSpPr>
              <a:spLocks noChangeArrowheads="1"/>
            </p:cNvSpPr>
            <p:nvPr/>
          </p:nvSpPr>
          <p:spPr bwMode="auto">
            <a:xfrm>
              <a:off x="1104" y="215"/>
              <a:ext cx="1584" cy="5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itchFamily="2" charset="2"/>
                <a:buNone/>
              </a:pPr>
              <a:r>
                <a:rPr lang="en-US" sz="3200" b="1" baseline="-25000" dirty="0"/>
                <a:t>STOICHIOMETRIC</a:t>
              </a:r>
              <a:r>
                <a:rPr lang="en-US" sz="3200" b="1" baseline="-25000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en-US" sz="3200" b="1" baseline="-25000" dirty="0"/>
                <a:t>FORMULA</a:t>
              </a:r>
            </a:p>
          </p:txBody>
        </p:sp>
        <p:sp>
          <p:nvSpPr>
            <p:cNvPr id="555013" name="Rectangle 5"/>
            <p:cNvSpPr>
              <a:spLocks noChangeArrowheads="1"/>
            </p:cNvSpPr>
            <p:nvPr/>
          </p:nvSpPr>
          <p:spPr bwMode="auto">
            <a:xfrm>
              <a:off x="48" y="215"/>
              <a:ext cx="1056" cy="5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itchFamily="2" charset="2"/>
                <a:buNone/>
              </a:pPr>
              <a:r>
                <a:rPr lang="en-US" sz="2000" b="1" dirty="0"/>
                <a:t>PHASES</a:t>
              </a:r>
            </a:p>
          </p:txBody>
        </p:sp>
        <p:sp>
          <p:nvSpPr>
            <p:cNvPr id="555014" name="Rectangle 6"/>
            <p:cNvSpPr>
              <a:spLocks noChangeArrowheads="1"/>
            </p:cNvSpPr>
            <p:nvPr/>
          </p:nvSpPr>
          <p:spPr bwMode="auto">
            <a:xfrm>
              <a:off x="2688" y="3133"/>
              <a:ext cx="2976" cy="10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itchFamily="2" charset="2"/>
                <a:buNone/>
              </a:pPr>
              <a:endParaRPr lang="en-IN" sz="32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55015" name="Rectangle 7"/>
            <p:cNvSpPr>
              <a:spLocks noChangeArrowheads="1"/>
            </p:cNvSpPr>
            <p:nvPr/>
          </p:nvSpPr>
          <p:spPr bwMode="auto">
            <a:xfrm>
              <a:off x="1104" y="3133"/>
              <a:ext cx="1584" cy="10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itchFamily="2" charset="2"/>
                <a:buNone/>
              </a:pPr>
              <a:r>
                <a:rPr lang="en-US" sz="3200" dirty="0"/>
                <a:t>Ag-Cu</a:t>
              </a:r>
            </a:p>
          </p:txBody>
        </p:sp>
        <p:sp>
          <p:nvSpPr>
            <p:cNvPr id="555016" name="Rectangle 8"/>
            <p:cNvSpPr>
              <a:spLocks noChangeArrowheads="1"/>
            </p:cNvSpPr>
            <p:nvPr/>
          </p:nvSpPr>
          <p:spPr bwMode="auto">
            <a:xfrm>
              <a:off x="48" y="3133"/>
              <a:ext cx="1056" cy="10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itchFamily="2" charset="2"/>
                <a:buNone/>
              </a:pPr>
              <a:r>
                <a:rPr lang="en-US" sz="2800" dirty="0"/>
                <a:t>Silver-Copper Eutectic</a:t>
              </a:r>
            </a:p>
          </p:txBody>
        </p:sp>
        <p:sp>
          <p:nvSpPr>
            <p:cNvPr id="555017" name="Rectangle 9"/>
            <p:cNvSpPr>
              <a:spLocks noChangeArrowheads="1"/>
            </p:cNvSpPr>
            <p:nvPr/>
          </p:nvSpPr>
          <p:spPr bwMode="auto">
            <a:xfrm>
              <a:off x="2784" y="1776"/>
              <a:ext cx="2976" cy="1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itchFamily="2" charset="2"/>
                <a:buNone/>
              </a:pPr>
              <a:endParaRPr lang="en-IN" sz="2800" baseline="-250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55018" name="Rectangle 10"/>
            <p:cNvSpPr>
              <a:spLocks noChangeArrowheads="1"/>
            </p:cNvSpPr>
            <p:nvPr/>
          </p:nvSpPr>
          <p:spPr bwMode="auto">
            <a:xfrm>
              <a:off x="1104" y="1799"/>
              <a:ext cx="1584" cy="1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itchFamily="2" charset="2"/>
                <a:buNone/>
              </a:pPr>
              <a:r>
                <a:rPr lang="en-US" sz="3200" dirty="0"/>
                <a:t>Cu</a:t>
              </a:r>
              <a:r>
                <a:rPr lang="en-US" sz="3200" baseline="-25000" dirty="0"/>
                <a:t>6</a:t>
              </a:r>
              <a:r>
                <a:rPr lang="en-US" sz="3200" dirty="0"/>
                <a:t>Sn</a:t>
              </a:r>
              <a:r>
                <a:rPr lang="en-US" sz="3200" baseline="-25000" dirty="0"/>
                <a:t>5</a:t>
              </a:r>
              <a:r>
                <a:rPr lang="en-US" sz="2800" baseline="-25000" dirty="0"/>
                <a:t> </a:t>
              </a:r>
            </a:p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itchFamily="2" charset="2"/>
                <a:buNone/>
              </a:pPr>
              <a:endParaRPr lang="en-US" sz="2800" baseline="-25000" dirty="0"/>
            </a:p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itchFamily="2" charset="2"/>
                <a:buNone/>
              </a:pPr>
              <a:endParaRPr lang="en-US" sz="2800" baseline="-25000" dirty="0"/>
            </a:p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itchFamily="2" charset="2"/>
                <a:buNone/>
              </a:pPr>
              <a:endParaRPr lang="en-US" sz="2800" baseline="-25000" dirty="0"/>
            </a:p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itchFamily="2" charset="2"/>
                <a:buNone/>
              </a:pPr>
              <a:endParaRPr lang="en-US" sz="2800" baseline="-25000" dirty="0"/>
            </a:p>
          </p:txBody>
        </p:sp>
        <p:sp>
          <p:nvSpPr>
            <p:cNvPr id="555019" name="Rectangle 11"/>
            <p:cNvSpPr>
              <a:spLocks noChangeArrowheads="1"/>
            </p:cNvSpPr>
            <p:nvPr/>
          </p:nvSpPr>
          <p:spPr bwMode="auto">
            <a:xfrm>
              <a:off x="48" y="1799"/>
              <a:ext cx="1056" cy="1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itchFamily="2" charset="2"/>
                <a:buNone/>
              </a:pPr>
              <a:r>
                <a:rPr lang="en-US" sz="4800">
                  <a:sym typeface="Symbol" pitchFamily="18" charset="2"/>
                </a:rPr>
                <a:t></a:t>
              </a:r>
            </a:p>
          </p:txBody>
        </p:sp>
        <p:sp>
          <p:nvSpPr>
            <p:cNvPr id="555020" name="Rectangle 12"/>
            <p:cNvSpPr>
              <a:spLocks noChangeArrowheads="1"/>
            </p:cNvSpPr>
            <p:nvPr/>
          </p:nvSpPr>
          <p:spPr bwMode="auto">
            <a:xfrm>
              <a:off x="2688" y="771"/>
              <a:ext cx="2976" cy="10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itchFamily="2" charset="2"/>
                <a:buNone/>
              </a:pPr>
              <a:endParaRPr lang="en-IN" sz="3200" baseline="-250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55021" name="Rectangle 13"/>
            <p:cNvSpPr>
              <a:spLocks noChangeArrowheads="1"/>
            </p:cNvSpPr>
            <p:nvPr/>
          </p:nvSpPr>
          <p:spPr bwMode="auto">
            <a:xfrm>
              <a:off x="1104" y="771"/>
              <a:ext cx="1584" cy="10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itchFamily="2" charset="2"/>
                <a:buNone/>
              </a:pPr>
              <a:r>
                <a:rPr lang="en-US" sz="3200" dirty="0"/>
                <a:t>Cu</a:t>
              </a:r>
              <a:r>
                <a:rPr lang="en-US" sz="3200" baseline="-25000" dirty="0"/>
                <a:t>3</a:t>
              </a:r>
              <a:r>
                <a:rPr lang="en-US" sz="3200" dirty="0"/>
                <a:t>Sn</a:t>
              </a:r>
              <a:endParaRPr lang="en-US" sz="3200" baseline="-25000" dirty="0"/>
            </a:p>
          </p:txBody>
        </p:sp>
        <p:sp>
          <p:nvSpPr>
            <p:cNvPr id="555022" name="Rectangle 14"/>
            <p:cNvSpPr>
              <a:spLocks noChangeArrowheads="1"/>
            </p:cNvSpPr>
            <p:nvPr/>
          </p:nvSpPr>
          <p:spPr bwMode="auto">
            <a:xfrm>
              <a:off x="48" y="771"/>
              <a:ext cx="1056" cy="10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itchFamily="2" charset="2"/>
                <a:buNone/>
              </a:pPr>
              <a:r>
                <a:rPr lang="en-US" sz="6000">
                  <a:sym typeface="Symbol" pitchFamily="18" charset="2"/>
                </a:rPr>
                <a:t></a:t>
              </a:r>
            </a:p>
          </p:txBody>
        </p:sp>
        <p:sp>
          <p:nvSpPr>
            <p:cNvPr id="555023" name="Line 15"/>
            <p:cNvSpPr>
              <a:spLocks noChangeShapeType="1"/>
            </p:cNvSpPr>
            <p:nvPr/>
          </p:nvSpPr>
          <p:spPr bwMode="auto">
            <a:xfrm>
              <a:off x="48" y="215"/>
              <a:ext cx="56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555024" name="Line 16"/>
            <p:cNvSpPr>
              <a:spLocks noChangeShapeType="1"/>
            </p:cNvSpPr>
            <p:nvPr/>
          </p:nvSpPr>
          <p:spPr bwMode="auto">
            <a:xfrm>
              <a:off x="48" y="1799"/>
              <a:ext cx="56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555025" name="Line 17"/>
            <p:cNvSpPr>
              <a:spLocks noChangeShapeType="1"/>
            </p:cNvSpPr>
            <p:nvPr/>
          </p:nvSpPr>
          <p:spPr bwMode="auto">
            <a:xfrm>
              <a:off x="48" y="3133"/>
              <a:ext cx="56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555026" name="Line 18"/>
            <p:cNvSpPr>
              <a:spLocks noChangeShapeType="1"/>
            </p:cNvSpPr>
            <p:nvPr/>
          </p:nvSpPr>
          <p:spPr bwMode="auto">
            <a:xfrm>
              <a:off x="48" y="4176"/>
              <a:ext cx="5616" cy="0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555027" name="Line 19"/>
            <p:cNvSpPr>
              <a:spLocks noChangeShapeType="1"/>
            </p:cNvSpPr>
            <p:nvPr/>
          </p:nvSpPr>
          <p:spPr bwMode="auto">
            <a:xfrm>
              <a:off x="48" y="215"/>
              <a:ext cx="0" cy="3961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555028" name="Line 20"/>
            <p:cNvSpPr>
              <a:spLocks noChangeShapeType="1"/>
            </p:cNvSpPr>
            <p:nvPr/>
          </p:nvSpPr>
          <p:spPr bwMode="auto">
            <a:xfrm>
              <a:off x="1104" y="215"/>
              <a:ext cx="0" cy="3961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555029" name="Line 21"/>
            <p:cNvSpPr>
              <a:spLocks noChangeShapeType="1"/>
            </p:cNvSpPr>
            <p:nvPr/>
          </p:nvSpPr>
          <p:spPr bwMode="auto">
            <a:xfrm>
              <a:off x="2688" y="215"/>
              <a:ext cx="0" cy="3961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555030" name="Line 22"/>
            <p:cNvSpPr>
              <a:spLocks noChangeShapeType="1"/>
            </p:cNvSpPr>
            <p:nvPr/>
          </p:nvSpPr>
          <p:spPr bwMode="auto">
            <a:xfrm>
              <a:off x="5664" y="215"/>
              <a:ext cx="0" cy="3961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555031" name="Line 23"/>
            <p:cNvSpPr>
              <a:spLocks noChangeShapeType="1"/>
            </p:cNvSpPr>
            <p:nvPr/>
          </p:nvSpPr>
          <p:spPr bwMode="auto">
            <a:xfrm>
              <a:off x="48" y="771"/>
              <a:ext cx="56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IN"/>
            </a:p>
          </p:txBody>
        </p:sp>
        <p:pic>
          <p:nvPicPr>
            <p:cNvPr id="555032" name="Picture 24" descr="[Bohr Model of Copper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404" y="887"/>
              <a:ext cx="605" cy="816"/>
            </a:xfrm>
            <a:prstGeom prst="rect">
              <a:avLst/>
            </a:prstGeom>
            <a:noFill/>
          </p:spPr>
        </p:pic>
        <p:pic>
          <p:nvPicPr>
            <p:cNvPr id="555033" name="Picture 25" descr="[Bohr Model of Tin]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63" y="887"/>
              <a:ext cx="605" cy="816"/>
            </a:xfrm>
            <a:prstGeom prst="rect">
              <a:avLst/>
            </a:prstGeom>
            <a:noFill/>
          </p:spPr>
        </p:pic>
        <p:pic>
          <p:nvPicPr>
            <p:cNvPr id="555034" name="Picture 26" descr="[Bohr Model of Copper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079" y="887"/>
              <a:ext cx="605" cy="816"/>
            </a:xfrm>
            <a:prstGeom prst="rect">
              <a:avLst/>
            </a:prstGeom>
            <a:noFill/>
          </p:spPr>
        </p:pic>
        <p:pic>
          <p:nvPicPr>
            <p:cNvPr id="555035" name="Picture 27" descr="[Bohr Model of Copper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736" y="887"/>
              <a:ext cx="605" cy="816"/>
            </a:xfrm>
            <a:prstGeom prst="rect">
              <a:avLst/>
            </a:prstGeom>
            <a:noFill/>
          </p:spPr>
        </p:pic>
        <p:pic>
          <p:nvPicPr>
            <p:cNvPr id="555051" name="Picture 43" descr="[Bohr Model of Silver]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024" y="3239"/>
              <a:ext cx="726" cy="816"/>
            </a:xfrm>
            <a:prstGeom prst="rect">
              <a:avLst/>
            </a:prstGeom>
            <a:noFill/>
          </p:spPr>
        </p:pic>
        <p:pic>
          <p:nvPicPr>
            <p:cNvPr id="555052" name="Picture 44" descr="[Bohr Model of Copper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978" y="3239"/>
              <a:ext cx="726" cy="816"/>
            </a:xfrm>
            <a:prstGeom prst="rect">
              <a:avLst/>
            </a:prstGeom>
            <a:noFill/>
          </p:spPr>
        </p:pic>
        <p:grpSp>
          <p:nvGrpSpPr>
            <p:cNvPr id="3" name="Group 45"/>
            <p:cNvGrpSpPr>
              <a:grpSpLocks/>
            </p:cNvGrpSpPr>
            <p:nvPr/>
          </p:nvGrpSpPr>
          <p:grpSpPr bwMode="auto">
            <a:xfrm>
              <a:off x="2736" y="1872"/>
              <a:ext cx="2880" cy="1152"/>
              <a:chOff x="2736" y="1991"/>
              <a:chExt cx="2473" cy="864"/>
            </a:xfrm>
          </p:grpSpPr>
          <p:grpSp>
            <p:nvGrpSpPr>
              <p:cNvPr id="4" name="Group 46"/>
              <p:cNvGrpSpPr>
                <a:grpSpLocks/>
              </p:cNvGrpSpPr>
              <p:nvPr/>
            </p:nvGrpSpPr>
            <p:grpSpPr bwMode="auto">
              <a:xfrm>
                <a:off x="2736" y="1991"/>
                <a:ext cx="1200" cy="864"/>
                <a:chOff x="2256" y="1440"/>
                <a:chExt cx="1680" cy="1104"/>
              </a:xfrm>
            </p:grpSpPr>
            <p:pic>
              <p:nvPicPr>
                <p:cNvPr id="555055" name="Picture 47" descr="[Bohr Model of Copper]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2832" y="1440"/>
                  <a:ext cx="522" cy="528"/>
                </a:xfrm>
                <a:prstGeom prst="rect">
                  <a:avLst/>
                </a:prstGeom>
                <a:noFill/>
              </p:spPr>
            </p:pic>
            <p:pic>
              <p:nvPicPr>
                <p:cNvPr id="555056" name="Picture 48" descr="[Bohr Model of Copper]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3414" y="1440"/>
                  <a:ext cx="522" cy="528"/>
                </a:xfrm>
                <a:prstGeom prst="rect">
                  <a:avLst/>
                </a:prstGeom>
                <a:noFill/>
              </p:spPr>
            </p:pic>
            <p:pic>
              <p:nvPicPr>
                <p:cNvPr id="555057" name="Picture 49" descr="[Bohr Model of Copper]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2256" y="1440"/>
                  <a:ext cx="522" cy="528"/>
                </a:xfrm>
                <a:prstGeom prst="rect">
                  <a:avLst/>
                </a:prstGeom>
                <a:noFill/>
              </p:spPr>
            </p:pic>
            <p:pic>
              <p:nvPicPr>
                <p:cNvPr id="555058" name="Picture 50" descr="[Bohr Model of Copper]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2832" y="2016"/>
                  <a:ext cx="522" cy="528"/>
                </a:xfrm>
                <a:prstGeom prst="rect">
                  <a:avLst/>
                </a:prstGeom>
                <a:noFill/>
              </p:spPr>
            </p:pic>
            <p:pic>
              <p:nvPicPr>
                <p:cNvPr id="555059" name="Picture 51" descr="[Bohr Model of Copper]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3414" y="2016"/>
                  <a:ext cx="522" cy="528"/>
                </a:xfrm>
                <a:prstGeom prst="rect">
                  <a:avLst/>
                </a:prstGeom>
                <a:noFill/>
              </p:spPr>
            </p:pic>
            <p:pic>
              <p:nvPicPr>
                <p:cNvPr id="555060" name="Picture 52" descr="[Bohr Model of Copper]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2256" y="2016"/>
                  <a:ext cx="522" cy="528"/>
                </a:xfrm>
                <a:prstGeom prst="rect">
                  <a:avLst/>
                </a:prstGeom>
                <a:noFill/>
              </p:spPr>
            </p:pic>
          </p:grpSp>
          <p:grpSp>
            <p:nvGrpSpPr>
              <p:cNvPr id="5" name="Group 53"/>
              <p:cNvGrpSpPr>
                <a:grpSpLocks/>
              </p:cNvGrpSpPr>
              <p:nvPr/>
            </p:nvGrpSpPr>
            <p:grpSpPr bwMode="auto">
              <a:xfrm>
                <a:off x="4008" y="1991"/>
                <a:ext cx="1201" cy="864"/>
                <a:chOff x="4008" y="1991"/>
                <a:chExt cx="1201" cy="864"/>
              </a:xfrm>
            </p:grpSpPr>
            <p:pic>
              <p:nvPicPr>
                <p:cNvPr id="555062" name="Picture 54" descr="[Bohr Model of Tin]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4836" y="2227"/>
                  <a:ext cx="373" cy="413"/>
                </a:xfrm>
                <a:prstGeom prst="rect">
                  <a:avLst/>
                </a:prstGeom>
                <a:noFill/>
              </p:spPr>
            </p:pic>
            <p:pic>
              <p:nvPicPr>
                <p:cNvPr id="555063" name="Picture 55" descr="[Bohr Model of Tin]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4420" y="1991"/>
                  <a:ext cx="373" cy="413"/>
                </a:xfrm>
                <a:prstGeom prst="rect">
                  <a:avLst/>
                </a:prstGeom>
                <a:noFill/>
              </p:spPr>
            </p:pic>
            <p:pic>
              <p:nvPicPr>
                <p:cNvPr id="555064" name="Picture 56" descr="[Bohr Model of Tin]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4008" y="1991"/>
                  <a:ext cx="373" cy="413"/>
                </a:xfrm>
                <a:prstGeom prst="rect">
                  <a:avLst/>
                </a:prstGeom>
                <a:noFill/>
              </p:spPr>
            </p:pic>
            <p:pic>
              <p:nvPicPr>
                <p:cNvPr id="555065" name="Picture 57" descr="[Bohr Model of Tin]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4420" y="2442"/>
                  <a:ext cx="373" cy="413"/>
                </a:xfrm>
                <a:prstGeom prst="rect">
                  <a:avLst/>
                </a:prstGeom>
                <a:noFill/>
              </p:spPr>
            </p:pic>
            <p:pic>
              <p:nvPicPr>
                <p:cNvPr id="555066" name="Picture 58" descr="[Bohr Model of Tin]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4008" y="2442"/>
                  <a:ext cx="373" cy="413"/>
                </a:xfrm>
                <a:prstGeom prst="rect">
                  <a:avLst/>
                </a:prstGeom>
                <a:noFill/>
              </p:spPr>
            </p:pic>
          </p:grpSp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  <a:noFill/>
          <a:ln/>
        </p:spPr>
        <p:txBody>
          <a:bodyPr lIns="90488" tIns="44450" rIns="90488" bIns="44450" anchorCtr="0"/>
          <a:lstStyle/>
          <a:p>
            <a:pPr algn="ctr"/>
            <a:r>
              <a:rPr lang="en-US" dirty="0"/>
              <a:t>Basic Composition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001000" cy="5105400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 sz="2800" dirty="0"/>
              <a:t>A silver-mercury matrix containing filler particles of silver-tin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FF0066"/>
                </a:solidFill>
              </a:rPr>
              <a:t>Filler(bricks):</a:t>
            </a:r>
          </a:p>
          <a:p>
            <a:pPr lvl="1">
              <a:lnSpc>
                <a:spcPct val="90000"/>
              </a:lnSpc>
              <a:buSzPct val="75000"/>
            </a:pPr>
            <a:r>
              <a:rPr lang="en-US" sz="2400" dirty="0"/>
              <a:t>Ag</a:t>
            </a:r>
            <a:r>
              <a:rPr lang="en-US" sz="2400" baseline="-25000" dirty="0"/>
              <a:t>3</a:t>
            </a:r>
            <a:r>
              <a:rPr lang="en-US" sz="2400" dirty="0"/>
              <a:t>Sn called gamma</a:t>
            </a:r>
          </a:p>
          <a:p>
            <a:pPr lvl="2">
              <a:lnSpc>
                <a:spcPct val="90000"/>
              </a:lnSpc>
              <a:buSzPct val="75000"/>
            </a:pPr>
            <a:r>
              <a:rPr lang="en-US" sz="2000" dirty="0"/>
              <a:t>can be in various shapes</a:t>
            </a:r>
          </a:p>
          <a:p>
            <a:pPr lvl="3">
              <a:lnSpc>
                <a:spcPct val="90000"/>
              </a:lnSpc>
              <a:buSzPct val="63000"/>
            </a:pPr>
            <a:r>
              <a:rPr lang="en-US" sz="1800" dirty="0"/>
              <a:t>irregular (lathe-cut), spherical,</a:t>
            </a:r>
            <a:br>
              <a:rPr lang="en-US" sz="1800" dirty="0"/>
            </a:br>
            <a:r>
              <a:rPr lang="en-US" sz="1800" dirty="0"/>
              <a:t>or a combination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FFFF"/>
                </a:solidFill>
              </a:rPr>
              <a:t>Matrix:</a:t>
            </a:r>
          </a:p>
          <a:p>
            <a:pPr lvl="1">
              <a:lnSpc>
                <a:spcPct val="90000"/>
              </a:lnSpc>
              <a:buSzPct val="75000"/>
            </a:pPr>
            <a:r>
              <a:rPr lang="en-US" sz="2400" dirty="0"/>
              <a:t>Ag</a:t>
            </a:r>
            <a:r>
              <a:rPr lang="en-US" sz="2400" baseline="-25000" dirty="0"/>
              <a:t>2</a:t>
            </a:r>
            <a:r>
              <a:rPr lang="en-US" sz="2400" dirty="0"/>
              <a:t>Hg</a:t>
            </a:r>
            <a:r>
              <a:rPr lang="en-US" sz="2400" baseline="-25000" dirty="0"/>
              <a:t>3</a:t>
            </a:r>
            <a:r>
              <a:rPr lang="en-US" sz="2400" dirty="0"/>
              <a:t> called gamma 1</a:t>
            </a:r>
          </a:p>
          <a:p>
            <a:pPr lvl="2">
              <a:lnSpc>
                <a:spcPct val="90000"/>
              </a:lnSpc>
              <a:buSzPct val="75000"/>
            </a:pPr>
            <a:r>
              <a:rPr lang="en-US" sz="2000" dirty="0"/>
              <a:t>cement </a:t>
            </a:r>
          </a:p>
          <a:p>
            <a:pPr lvl="1">
              <a:lnSpc>
                <a:spcPct val="90000"/>
              </a:lnSpc>
              <a:buSzPct val="75000"/>
            </a:pPr>
            <a:r>
              <a:rPr lang="en-US" sz="2400" dirty="0"/>
              <a:t>Sn</a:t>
            </a:r>
            <a:r>
              <a:rPr lang="en-US" sz="2400" baseline="-25000" dirty="0"/>
              <a:t>8</a:t>
            </a:r>
            <a:r>
              <a:rPr lang="en-US" sz="2400" dirty="0"/>
              <a:t>Hg</a:t>
            </a:r>
            <a:r>
              <a:rPr lang="en-US" sz="2400" b="1" dirty="0"/>
              <a:t> </a:t>
            </a:r>
            <a:r>
              <a:rPr lang="en-US" sz="2400" dirty="0"/>
              <a:t>called gamma 2 </a:t>
            </a:r>
          </a:p>
          <a:p>
            <a:pPr lvl="2">
              <a:lnSpc>
                <a:spcPct val="90000"/>
              </a:lnSpc>
              <a:buSzPct val="75000"/>
            </a:pPr>
            <a:r>
              <a:rPr lang="en-US" sz="2000" dirty="0"/>
              <a:t>voids</a:t>
            </a:r>
          </a:p>
        </p:txBody>
      </p:sp>
      <p:sp>
        <p:nvSpPr>
          <p:cNvPr id="272389" name="Text Box 5"/>
          <p:cNvSpPr txBox="1">
            <a:spLocks noChangeArrowheads="1"/>
          </p:cNvSpPr>
          <p:nvPr/>
        </p:nvSpPr>
        <p:spPr bwMode="auto">
          <a:xfrm>
            <a:off x="5410200" y="6400800"/>
            <a:ext cx="3733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/>
              <a:t>Phillip’s Science of Dental Materials 2003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905000" y="1981201"/>
            <a:ext cx="7086600" cy="3886200"/>
            <a:chOff x="1200" y="1248"/>
            <a:chExt cx="4464" cy="2448"/>
          </a:xfrm>
        </p:grpSpPr>
        <p:pic>
          <p:nvPicPr>
            <p:cNvPr id="272388" name="Picture 4" descr="npo000026"/>
            <p:cNvPicPr>
              <a:picLocks noChangeAspect="1" noChangeArrowheads="1"/>
            </p:cNvPicPr>
            <p:nvPr/>
          </p:nvPicPr>
          <p:blipFill>
            <a:blip r:embed="rId3" cstate="print"/>
            <a:srcRect r="7408" b="5556"/>
            <a:stretch>
              <a:fillRect/>
            </a:stretch>
          </p:blipFill>
          <p:spPr bwMode="auto">
            <a:xfrm>
              <a:off x="3264" y="1248"/>
              <a:ext cx="2400" cy="24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72390" name="Line 6"/>
            <p:cNvSpPr>
              <a:spLocks noChangeShapeType="1"/>
            </p:cNvSpPr>
            <p:nvPr/>
          </p:nvSpPr>
          <p:spPr bwMode="auto">
            <a:xfrm>
              <a:off x="1872" y="1536"/>
              <a:ext cx="1632" cy="192"/>
            </a:xfrm>
            <a:prstGeom prst="line">
              <a:avLst/>
            </a:prstGeom>
            <a:noFill/>
            <a:ln w="63500">
              <a:solidFill>
                <a:srgbClr val="FF0066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  <p:sp>
          <p:nvSpPr>
            <p:cNvPr id="272391" name="Line 7"/>
            <p:cNvSpPr>
              <a:spLocks noChangeShapeType="1"/>
            </p:cNvSpPr>
            <p:nvPr/>
          </p:nvSpPr>
          <p:spPr bwMode="auto">
            <a:xfrm flipV="1">
              <a:off x="1200" y="2448"/>
              <a:ext cx="2832" cy="192"/>
            </a:xfrm>
            <a:prstGeom prst="line">
              <a:avLst/>
            </a:prstGeom>
            <a:noFill/>
            <a:ln w="63500">
              <a:solidFill>
                <a:srgbClr val="00FF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/>
            </a:p>
          </p:txBody>
        </p:sp>
      </p:grp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 anchorCtr="0">
            <a:normAutofit fontScale="90000"/>
          </a:bodyPr>
          <a:lstStyle/>
          <a:p>
            <a:pPr algn="ctr"/>
            <a:r>
              <a:rPr lang="en-US" dirty="0">
                <a:latin typeface="Algerian" pitchFamily="82" charset="0"/>
              </a:rPr>
              <a:t>AMALGAMATION AND BASIC SETTING REACTIONS</a:t>
            </a:r>
          </a:p>
        </p:txBody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763000" cy="41148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Conventional low-copper alloys</a:t>
            </a:r>
          </a:p>
          <a:p>
            <a:r>
              <a:rPr lang="en-US"/>
              <a:t>Admixed high-copper alloys </a:t>
            </a:r>
          </a:p>
          <a:p>
            <a:r>
              <a:rPr lang="en-US"/>
              <a:t>Single composition high-copper alloys</a:t>
            </a:r>
          </a:p>
          <a:p>
            <a:endParaRPr lang="en-US"/>
          </a:p>
        </p:txBody>
      </p:sp>
      <p:pic>
        <p:nvPicPr>
          <p:cNvPr id="274436" name="Picture 5" descr="npo00002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3962400"/>
            <a:ext cx="1441450" cy="193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4437" name="Picture 6" descr="npo00002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96336" y="1844824"/>
            <a:ext cx="94932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4438" name="Picture 8" descr="npo00002c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81200" y="4114800"/>
            <a:ext cx="2209800" cy="162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057400"/>
            <a:ext cx="5562600" cy="3124200"/>
          </a:xfrm>
          <a:noFill/>
          <a:ln/>
        </p:spPr>
        <p:txBody>
          <a:bodyPr lIns="90488" tIns="44450" rIns="90488" bIns="44450"/>
          <a:lstStyle/>
          <a:p>
            <a:r>
              <a:rPr lang="en-US" sz="2800" dirty="0"/>
              <a:t>Dissolution and precipitation </a:t>
            </a:r>
          </a:p>
          <a:p>
            <a:r>
              <a:rPr lang="en-US" sz="2800" dirty="0"/>
              <a:t>Hg dissolves Ag and </a:t>
            </a:r>
            <a:r>
              <a:rPr lang="en-US" sz="2800" dirty="0" err="1"/>
              <a:t>Sn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from alloy</a:t>
            </a:r>
          </a:p>
          <a:p>
            <a:r>
              <a:rPr lang="en-US" sz="2800" dirty="0" err="1"/>
              <a:t>Intermetallic</a:t>
            </a:r>
            <a:r>
              <a:rPr lang="en-US" sz="2800" dirty="0"/>
              <a:t> compounds</a:t>
            </a:r>
            <a:br>
              <a:rPr lang="en-US" sz="2800" dirty="0"/>
            </a:br>
            <a:r>
              <a:rPr lang="en-US" sz="2800" dirty="0"/>
              <a:t>formed</a:t>
            </a:r>
            <a:br>
              <a:rPr lang="en-US" sz="2800" dirty="0"/>
            </a:br>
            <a:endParaRPr lang="en-US" sz="2800" b="1" dirty="0"/>
          </a:p>
        </p:txBody>
      </p:sp>
      <p:sp>
        <p:nvSpPr>
          <p:cNvPr id="276503" name="Rectangle 23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534400" cy="1143000"/>
          </a:xfrm>
          <a:noFill/>
          <a:ln/>
        </p:spPr>
        <p:txBody>
          <a:bodyPr anchorCtr="0">
            <a:noAutofit/>
          </a:bodyPr>
          <a:lstStyle/>
          <a:p>
            <a:pPr algn="ctr"/>
            <a:r>
              <a:rPr lang="en-US" sz="3600" dirty="0"/>
              <a:t>CONVENTIONAL LOW-COPPER ALLOYS</a:t>
            </a:r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1143000" y="5334000"/>
            <a:ext cx="8001000" cy="1371600"/>
            <a:chOff x="720" y="3360"/>
            <a:chExt cx="5040" cy="864"/>
          </a:xfrm>
        </p:grpSpPr>
        <p:sp>
          <p:nvSpPr>
            <p:cNvPr id="276509" name="Rectangle 29"/>
            <p:cNvSpPr>
              <a:spLocks noChangeArrowheads="1"/>
            </p:cNvSpPr>
            <p:nvPr/>
          </p:nvSpPr>
          <p:spPr bwMode="auto">
            <a:xfrm>
              <a:off x="720" y="3360"/>
              <a:ext cx="4549" cy="32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2800" b="1" dirty="0"/>
                <a:t>Ag</a:t>
              </a:r>
              <a:r>
                <a:rPr lang="en-US" sz="2800" b="1" baseline="-25000" dirty="0"/>
                <a:t>3</a:t>
              </a:r>
              <a:r>
                <a:rPr lang="en-US" sz="2800" b="1" dirty="0"/>
                <a:t>Sn + Hg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>
                  <a:latin typeface="Symbol" pitchFamily="18" charset="2"/>
                </a:rPr>
                <a:t>Þ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/>
                <a:t>Ag</a:t>
              </a:r>
              <a:r>
                <a:rPr lang="en-US" sz="2800" b="1" baseline="-25000" dirty="0"/>
                <a:t>3</a:t>
              </a:r>
              <a:r>
                <a:rPr lang="en-US" sz="2800" b="1" dirty="0"/>
                <a:t>Sn + Ag</a:t>
              </a:r>
              <a:r>
                <a:rPr lang="en-US" sz="2800" b="1" baseline="-25000" dirty="0"/>
                <a:t>2</a:t>
              </a:r>
              <a:r>
                <a:rPr lang="en-US" sz="2800" b="1" dirty="0"/>
                <a:t>Hg</a:t>
              </a:r>
              <a:r>
                <a:rPr lang="en-US" sz="2800" b="1" baseline="-25000" dirty="0"/>
                <a:t>3</a:t>
              </a:r>
              <a:r>
                <a:rPr lang="en-US" sz="2800" b="1" dirty="0"/>
                <a:t> + Sn</a:t>
              </a:r>
              <a:r>
                <a:rPr lang="en-US" sz="2800" b="1" baseline="-25000" dirty="0"/>
                <a:t>8</a:t>
              </a:r>
              <a:r>
                <a:rPr lang="en-US" sz="2800" b="1" dirty="0"/>
                <a:t>Hg</a:t>
              </a:r>
              <a:r>
                <a:rPr lang="en-US" sz="2400" b="1" dirty="0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276510" name="Text Box 30"/>
            <p:cNvSpPr txBox="1">
              <a:spLocks noChangeArrowheads="1"/>
            </p:cNvSpPr>
            <p:nvPr/>
          </p:nvSpPr>
          <p:spPr bwMode="auto">
            <a:xfrm>
              <a:off x="3408" y="4032"/>
              <a:ext cx="235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/>
                <a:t>Phillip’s Science of Dental Materials 2003</a:t>
              </a:r>
            </a:p>
          </p:txBody>
        </p:sp>
        <p:sp>
          <p:nvSpPr>
            <p:cNvPr id="276511" name="Rectangle 31"/>
            <p:cNvSpPr>
              <a:spLocks noChangeArrowheads="1"/>
            </p:cNvSpPr>
            <p:nvPr/>
          </p:nvSpPr>
          <p:spPr bwMode="auto">
            <a:xfrm>
              <a:off x="960" y="3552"/>
              <a:ext cx="22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</a:t>
              </a:r>
            </a:p>
          </p:txBody>
        </p:sp>
        <p:sp>
          <p:nvSpPr>
            <p:cNvPr id="276512" name="Rectangle 32"/>
            <p:cNvSpPr>
              <a:spLocks noChangeArrowheads="1"/>
            </p:cNvSpPr>
            <p:nvPr/>
          </p:nvSpPr>
          <p:spPr bwMode="auto">
            <a:xfrm>
              <a:off x="2496" y="3552"/>
              <a:ext cx="23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</a:t>
              </a:r>
            </a:p>
          </p:txBody>
        </p:sp>
        <p:sp>
          <p:nvSpPr>
            <p:cNvPr id="276513" name="Rectangle 33"/>
            <p:cNvSpPr>
              <a:spLocks noChangeArrowheads="1"/>
            </p:cNvSpPr>
            <p:nvPr/>
          </p:nvSpPr>
          <p:spPr bwMode="auto">
            <a:xfrm>
              <a:off x="3360" y="3552"/>
              <a:ext cx="30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</a:t>
              </a:r>
              <a:r>
                <a:rPr lang="en-US" sz="2000">
                  <a:latin typeface="Times New Roman" pitchFamily="18" charset="0"/>
                  <a:sym typeface="Symbol" pitchFamily="18" charset="2"/>
                </a:rPr>
                <a:t>1</a:t>
              </a:r>
            </a:p>
          </p:txBody>
        </p:sp>
        <p:sp>
          <p:nvSpPr>
            <p:cNvPr id="276514" name="Rectangle 34"/>
            <p:cNvSpPr>
              <a:spLocks noChangeArrowheads="1"/>
            </p:cNvSpPr>
            <p:nvPr/>
          </p:nvSpPr>
          <p:spPr bwMode="auto">
            <a:xfrm>
              <a:off x="4320" y="3552"/>
              <a:ext cx="30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3200">
                  <a:latin typeface="Times New Roman" pitchFamily="18" charset="0"/>
                  <a:sym typeface="Symbol" pitchFamily="18" charset="2"/>
                </a:rPr>
                <a:t></a:t>
              </a:r>
              <a:r>
                <a:rPr lang="en-US" sz="2000">
                  <a:latin typeface="Times New Roman" pitchFamily="18" charset="0"/>
                  <a:sym typeface="Symbol" pitchFamily="18" charset="2"/>
                </a:rPr>
                <a:t>2</a:t>
              </a:r>
            </a:p>
          </p:txBody>
        </p:sp>
      </p:grpSp>
      <p:grpSp>
        <p:nvGrpSpPr>
          <p:cNvPr id="36" name="Group 35"/>
          <p:cNvGrpSpPr>
            <a:grpSpLocks/>
          </p:cNvGrpSpPr>
          <p:nvPr/>
        </p:nvGrpSpPr>
        <p:grpSpPr bwMode="auto">
          <a:xfrm>
            <a:off x="6084168" y="1988840"/>
            <a:ext cx="2895600" cy="2524125"/>
            <a:chOff x="3696" y="1440"/>
            <a:chExt cx="1824" cy="1590"/>
          </a:xfrm>
        </p:grpSpPr>
        <p:sp>
          <p:nvSpPr>
            <p:cNvPr id="37" name="Rectangle 3"/>
            <p:cNvSpPr>
              <a:spLocks noChangeArrowheads="1"/>
            </p:cNvSpPr>
            <p:nvPr/>
          </p:nvSpPr>
          <p:spPr bwMode="auto">
            <a:xfrm>
              <a:off x="3696" y="1440"/>
              <a:ext cx="1824" cy="1584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38" name="Freeform 4"/>
            <p:cNvSpPr>
              <a:spLocks/>
            </p:cNvSpPr>
            <p:nvPr/>
          </p:nvSpPr>
          <p:spPr bwMode="auto">
            <a:xfrm>
              <a:off x="3858" y="1440"/>
              <a:ext cx="1579" cy="674"/>
            </a:xfrm>
            <a:custGeom>
              <a:avLst/>
              <a:gdLst/>
              <a:ahLst/>
              <a:cxnLst>
                <a:cxn ang="0">
                  <a:pos x="976" y="12"/>
                </a:cxn>
                <a:cxn ang="0">
                  <a:pos x="664" y="20"/>
                </a:cxn>
                <a:cxn ang="0">
                  <a:pos x="360" y="52"/>
                </a:cxn>
                <a:cxn ang="0">
                  <a:pos x="160" y="92"/>
                </a:cxn>
                <a:cxn ang="0">
                  <a:pos x="64" y="140"/>
                </a:cxn>
                <a:cxn ang="0">
                  <a:pos x="24" y="188"/>
                </a:cxn>
                <a:cxn ang="0">
                  <a:pos x="8" y="236"/>
                </a:cxn>
                <a:cxn ang="0">
                  <a:pos x="0" y="260"/>
                </a:cxn>
                <a:cxn ang="0">
                  <a:pos x="16" y="420"/>
                </a:cxn>
                <a:cxn ang="0">
                  <a:pos x="248" y="700"/>
                </a:cxn>
                <a:cxn ang="0">
                  <a:pos x="392" y="716"/>
                </a:cxn>
                <a:cxn ang="0">
                  <a:pos x="648" y="796"/>
                </a:cxn>
                <a:cxn ang="0">
                  <a:pos x="968" y="788"/>
                </a:cxn>
                <a:cxn ang="0">
                  <a:pos x="1272" y="724"/>
                </a:cxn>
                <a:cxn ang="0">
                  <a:pos x="1416" y="660"/>
                </a:cxn>
                <a:cxn ang="0">
                  <a:pos x="1464" y="644"/>
                </a:cxn>
                <a:cxn ang="0">
                  <a:pos x="1552" y="596"/>
                </a:cxn>
                <a:cxn ang="0">
                  <a:pos x="1720" y="532"/>
                </a:cxn>
                <a:cxn ang="0">
                  <a:pos x="1856" y="372"/>
                </a:cxn>
                <a:cxn ang="0">
                  <a:pos x="1816" y="116"/>
                </a:cxn>
                <a:cxn ang="0">
                  <a:pos x="1736" y="92"/>
                </a:cxn>
                <a:cxn ang="0">
                  <a:pos x="1536" y="60"/>
                </a:cxn>
                <a:cxn ang="0">
                  <a:pos x="1312" y="44"/>
                </a:cxn>
                <a:cxn ang="0">
                  <a:pos x="976" y="12"/>
                </a:cxn>
              </a:cxnLst>
              <a:rect l="0" t="0" r="r" b="b"/>
              <a:pathLst>
                <a:path w="1870" h="796">
                  <a:moveTo>
                    <a:pt x="976" y="12"/>
                  </a:moveTo>
                  <a:cubicBezTo>
                    <a:pt x="872" y="15"/>
                    <a:pt x="768" y="15"/>
                    <a:pt x="664" y="20"/>
                  </a:cubicBezTo>
                  <a:cubicBezTo>
                    <a:pt x="563" y="25"/>
                    <a:pt x="462" y="47"/>
                    <a:pt x="360" y="52"/>
                  </a:cubicBezTo>
                  <a:cubicBezTo>
                    <a:pt x="295" y="74"/>
                    <a:pt x="225" y="70"/>
                    <a:pt x="160" y="92"/>
                  </a:cubicBezTo>
                  <a:cubicBezTo>
                    <a:pt x="123" y="104"/>
                    <a:pt x="100" y="128"/>
                    <a:pt x="64" y="140"/>
                  </a:cubicBezTo>
                  <a:cubicBezTo>
                    <a:pt x="52" y="157"/>
                    <a:pt x="34" y="170"/>
                    <a:pt x="24" y="188"/>
                  </a:cubicBezTo>
                  <a:cubicBezTo>
                    <a:pt x="16" y="203"/>
                    <a:pt x="13" y="220"/>
                    <a:pt x="8" y="236"/>
                  </a:cubicBezTo>
                  <a:cubicBezTo>
                    <a:pt x="5" y="244"/>
                    <a:pt x="0" y="260"/>
                    <a:pt x="0" y="260"/>
                  </a:cubicBezTo>
                  <a:cubicBezTo>
                    <a:pt x="4" y="316"/>
                    <a:pt x="4" y="366"/>
                    <a:pt x="16" y="420"/>
                  </a:cubicBezTo>
                  <a:cubicBezTo>
                    <a:pt x="35" y="505"/>
                    <a:pt x="170" y="661"/>
                    <a:pt x="248" y="700"/>
                  </a:cubicBezTo>
                  <a:cubicBezTo>
                    <a:pt x="291" y="722"/>
                    <a:pt x="344" y="713"/>
                    <a:pt x="392" y="716"/>
                  </a:cubicBezTo>
                  <a:cubicBezTo>
                    <a:pt x="478" y="733"/>
                    <a:pt x="561" y="774"/>
                    <a:pt x="648" y="796"/>
                  </a:cubicBezTo>
                  <a:cubicBezTo>
                    <a:pt x="755" y="793"/>
                    <a:pt x="861" y="792"/>
                    <a:pt x="968" y="788"/>
                  </a:cubicBezTo>
                  <a:cubicBezTo>
                    <a:pt x="1070" y="784"/>
                    <a:pt x="1171" y="738"/>
                    <a:pt x="1272" y="724"/>
                  </a:cubicBezTo>
                  <a:cubicBezTo>
                    <a:pt x="1319" y="700"/>
                    <a:pt x="1367" y="680"/>
                    <a:pt x="1416" y="660"/>
                  </a:cubicBezTo>
                  <a:cubicBezTo>
                    <a:pt x="1432" y="654"/>
                    <a:pt x="1450" y="653"/>
                    <a:pt x="1464" y="644"/>
                  </a:cubicBezTo>
                  <a:cubicBezTo>
                    <a:pt x="1503" y="618"/>
                    <a:pt x="1510" y="609"/>
                    <a:pt x="1552" y="596"/>
                  </a:cubicBezTo>
                  <a:cubicBezTo>
                    <a:pt x="1608" y="579"/>
                    <a:pt x="1673" y="572"/>
                    <a:pt x="1720" y="532"/>
                  </a:cubicBezTo>
                  <a:cubicBezTo>
                    <a:pt x="1783" y="478"/>
                    <a:pt x="1811" y="439"/>
                    <a:pt x="1856" y="372"/>
                  </a:cubicBezTo>
                  <a:cubicBezTo>
                    <a:pt x="1854" y="336"/>
                    <a:pt x="1870" y="170"/>
                    <a:pt x="1816" y="116"/>
                  </a:cubicBezTo>
                  <a:cubicBezTo>
                    <a:pt x="1791" y="91"/>
                    <a:pt x="1772" y="98"/>
                    <a:pt x="1736" y="92"/>
                  </a:cubicBezTo>
                  <a:cubicBezTo>
                    <a:pt x="1665" y="80"/>
                    <a:pt x="1609" y="65"/>
                    <a:pt x="1536" y="60"/>
                  </a:cubicBezTo>
                  <a:cubicBezTo>
                    <a:pt x="1469" y="55"/>
                    <a:pt x="1381" y="52"/>
                    <a:pt x="1312" y="44"/>
                  </a:cubicBezTo>
                  <a:cubicBezTo>
                    <a:pt x="1198" y="31"/>
                    <a:pt x="1091" y="0"/>
                    <a:pt x="976" y="12"/>
                  </a:cubicBezTo>
                  <a:close/>
                </a:path>
              </a:pathLst>
            </a:custGeom>
            <a:solidFill>
              <a:srgbClr val="C0C0C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39" name="Freeform 5"/>
            <p:cNvSpPr>
              <a:spLocks/>
            </p:cNvSpPr>
            <p:nvPr/>
          </p:nvSpPr>
          <p:spPr bwMode="auto">
            <a:xfrm>
              <a:off x="3696" y="2334"/>
              <a:ext cx="572" cy="617"/>
            </a:xfrm>
            <a:custGeom>
              <a:avLst/>
              <a:gdLst/>
              <a:ahLst/>
              <a:cxnLst>
                <a:cxn ang="0">
                  <a:pos x="467" y="208"/>
                </a:cxn>
                <a:cxn ang="0">
                  <a:pos x="315" y="120"/>
                </a:cxn>
                <a:cxn ang="0">
                  <a:pos x="219" y="16"/>
                </a:cxn>
                <a:cxn ang="0">
                  <a:pos x="179" y="0"/>
                </a:cxn>
                <a:cxn ang="0">
                  <a:pos x="67" y="32"/>
                </a:cxn>
                <a:cxn ang="0">
                  <a:pos x="195" y="480"/>
                </a:cxn>
                <a:cxn ang="0">
                  <a:pos x="339" y="632"/>
                </a:cxn>
                <a:cxn ang="0">
                  <a:pos x="379" y="688"/>
                </a:cxn>
                <a:cxn ang="0">
                  <a:pos x="499" y="728"/>
                </a:cxn>
                <a:cxn ang="0">
                  <a:pos x="659" y="720"/>
                </a:cxn>
                <a:cxn ang="0">
                  <a:pos x="675" y="696"/>
                </a:cxn>
                <a:cxn ang="0">
                  <a:pos x="667" y="528"/>
                </a:cxn>
                <a:cxn ang="0">
                  <a:pos x="571" y="312"/>
                </a:cxn>
                <a:cxn ang="0">
                  <a:pos x="563" y="288"/>
                </a:cxn>
                <a:cxn ang="0">
                  <a:pos x="515" y="256"/>
                </a:cxn>
                <a:cxn ang="0">
                  <a:pos x="467" y="208"/>
                </a:cxn>
              </a:cxnLst>
              <a:rect l="0" t="0" r="r" b="b"/>
              <a:pathLst>
                <a:path w="677" h="730">
                  <a:moveTo>
                    <a:pt x="467" y="208"/>
                  </a:moveTo>
                  <a:cubicBezTo>
                    <a:pt x="419" y="160"/>
                    <a:pt x="382" y="133"/>
                    <a:pt x="315" y="120"/>
                  </a:cubicBezTo>
                  <a:cubicBezTo>
                    <a:pt x="262" y="93"/>
                    <a:pt x="253" y="70"/>
                    <a:pt x="219" y="16"/>
                  </a:cubicBezTo>
                  <a:cubicBezTo>
                    <a:pt x="211" y="4"/>
                    <a:pt x="192" y="5"/>
                    <a:pt x="179" y="0"/>
                  </a:cubicBezTo>
                  <a:cubicBezTo>
                    <a:pt x="128" y="6"/>
                    <a:pt x="107" y="5"/>
                    <a:pt x="67" y="32"/>
                  </a:cubicBezTo>
                  <a:cubicBezTo>
                    <a:pt x="11" y="201"/>
                    <a:pt x="0" y="431"/>
                    <a:pt x="195" y="480"/>
                  </a:cubicBezTo>
                  <a:cubicBezTo>
                    <a:pt x="251" y="517"/>
                    <a:pt x="296" y="580"/>
                    <a:pt x="339" y="632"/>
                  </a:cubicBezTo>
                  <a:cubicBezTo>
                    <a:pt x="362" y="659"/>
                    <a:pt x="350" y="659"/>
                    <a:pt x="379" y="688"/>
                  </a:cubicBezTo>
                  <a:cubicBezTo>
                    <a:pt x="409" y="718"/>
                    <a:pt x="461" y="715"/>
                    <a:pt x="499" y="728"/>
                  </a:cubicBezTo>
                  <a:cubicBezTo>
                    <a:pt x="552" y="725"/>
                    <a:pt x="606" y="730"/>
                    <a:pt x="659" y="720"/>
                  </a:cubicBezTo>
                  <a:cubicBezTo>
                    <a:pt x="668" y="718"/>
                    <a:pt x="675" y="706"/>
                    <a:pt x="675" y="696"/>
                  </a:cubicBezTo>
                  <a:cubicBezTo>
                    <a:pt x="677" y="640"/>
                    <a:pt x="671" y="584"/>
                    <a:pt x="667" y="528"/>
                  </a:cubicBezTo>
                  <a:cubicBezTo>
                    <a:pt x="661" y="454"/>
                    <a:pt x="623" y="364"/>
                    <a:pt x="571" y="312"/>
                  </a:cubicBezTo>
                  <a:cubicBezTo>
                    <a:pt x="568" y="304"/>
                    <a:pt x="569" y="294"/>
                    <a:pt x="563" y="288"/>
                  </a:cubicBezTo>
                  <a:cubicBezTo>
                    <a:pt x="549" y="274"/>
                    <a:pt x="515" y="256"/>
                    <a:pt x="515" y="256"/>
                  </a:cubicBezTo>
                  <a:cubicBezTo>
                    <a:pt x="500" y="233"/>
                    <a:pt x="485" y="226"/>
                    <a:pt x="467" y="208"/>
                  </a:cubicBezTo>
                  <a:close/>
                </a:path>
              </a:pathLst>
            </a:custGeom>
            <a:solidFill>
              <a:srgbClr val="C0C0C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40" name="Freeform 6"/>
            <p:cNvSpPr>
              <a:spLocks/>
            </p:cNvSpPr>
            <p:nvPr/>
          </p:nvSpPr>
          <p:spPr bwMode="auto">
            <a:xfrm>
              <a:off x="4831" y="2212"/>
              <a:ext cx="678" cy="785"/>
            </a:xfrm>
            <a:custGeom>
              <a:avLst/>
              <a:gdLst/>
              <a:ahLst/>
              <a:cxnLst>
                <a:cxn ang="0">
                  <a:pos x="569" y="48"/>
                </a:cxn>
                <a:cxn ang="0">
                  <a:pos x="441" y="128"/>
                </a:cxn>
                <a:cxn ang="0">
                  <a:pos x="385" y="184"/>
                </a:cxn>
                <a:cxn ang="0">
                  <a:pos x="257" y="312"/>
                </a:cxn>
                <a:cxn ang="0">
                  <a:pos x="233" y="336"/>
                </a:cxn>
                <a:cxn ang="0">
                  <a:pos x="161" y="392"/>
                </a:cxn>
                <a:cxn ang="0">
                  <a:pos x="145" y="416"/>
                </a:cxn>
                <a:cxn ang="0">
                  <a:pos x="89" y="472"/>
                </a:cxn>
                <a:cxn ang="0">
                  <a:pos x="65" y="496"/>
                </a:cxn>
                <a:cxn ang="0">
                  <a:pos x="25" y="600"/>
                </a:cxn>
                <a:cxn ang="0">
                  <a:pos x="1" y="712"/>
                </a:cxn>
                <a:cxn ang="0">
                  <a:pos x="25" y="928"/>
                </a:cxn>
                <a:cxn ang="0">
                  <a:pos x="377" y="824"/>
                </a:cxn>
                <a:cxn ang="0">
                  <a:pos x="489" y="688"/>
                </a:cxn>
                <a:cxn ang="0">
                  <a:pos x="537" y="608"/>
                </a:cxn>
                <a:cxn ang="0">
                  <a:pos x="625" y="488"/>
                </a:cxn>
                <a:cxn ang="0">
                  <a:pos x="713" y="360"/>
                </a:cxn>
                <a:cxn ang="0">
                  <a:pos x="729" y="312"/>
                </a:cxn>
                <a:cxn ang="0">
                  <a:pos x="785" y="184"/>
                </a:cxn>
                <a:cxn ang="0">
                  <a:pos x="777" y="40"/>
                </a:cxn>
                <a:cxn ang="0">
                  <a:pos x="697" y="8"/>
                </a:cxn>
                <a:cxn ang="0">
                  <a:pos x="673" y="0"/>
                </a:cxn>
                <a:cxn ang="0">
                  <a:pos x="609" y="8"/>
                </a:cxn>
                <a:cxn ang="0">
                  <a:pos x="593" y="32"/>
                </a:cxn>
                <a:cxn ang="0">
                  <a:pos x="569" y="48"/>
                </a:cxn>
              </a:cxnLst>
              <a:rect l="0" t="0" r="r" b="b"/>
              <a:pathLst>
                <a:path w="803" h="928">
                  <a:moveTo>
                    <a:pt x="569" y="48"/>
                  </a:moveTo>
                  <a:cubicBezTo>
                    <a:pt x="522" y="72"/>
                    <a:pt x="481" y="94"/>
                    <a:pt x="441" y="128"/>
                  </a:cubicBezTo>
                  <a:cubicBezTo>
                    <a:pt x="421" y="145"/>
                    <a:pt x="385" y="184"/>
                    <a:pt x="385" y="184"/>
                  </a:cubicBezTo>
                  <a:cubicBezTo>
                    <a:pt x="369" y="249"/>
                    <a:pt x="306" y="271"/>
                    <a:pt x="257" y="312"/>
                  </a:cubicBezTo>
                  <a:cubicBezTo>
                    <a:pt x="248" y="319"/>
                    <a:pt x="242" y="329"/>
                    <a:pt x="233" y="336"/>
                  </a:cubicBezTo>
                  <a:cubicBezTo>
                    <a:pt x="210" y="355"/>
                    <a:pt x="185" y="373"/>
                    <a:pt x="161" y="392"/>
                  </a:cubicBezTo>
                  <a:cubicBezTo>
                    <a:pt x="153" y="398"/>
                    <a:pt x="151" y="409"/>
                    <a:pt x="145" y="416"/>
                  </a:cubicBezTo>
                  <a:cubicBezTo>
                    <a:pt x="127" y="436"/>
                    <a:pt x="108" y="453"/>
                    <a:pt x="89" y="472"/>
                  </a:cubicBezTo>
                  <a:cubicBezTo>
                    <a:pt x="81" y="480"/>
                    <a:pt x="65" y="496"/>
                    <a:pt x="65" y="496"/>
                  </a:cubicBezTo>
                  <a:cubicBezTo>
                    <a:pt x="53" y="532"/>
                    <a:pt x="34" y="563"/>
                    <a:pt x="25" y="600"/>
                  </a:cubicBezTo>
                  <a:cubicBezTo>
                    <a:pt x="16" y="637"/>
                    <a:pt x="10" y="675"/>
                    <a:pt x="1" y="712"/>
                  </a:cubicBezTo>
                  <a:cubicBezTo>
                    <a:pt x="6" y="807"/>
                    <a:pt x="0" y="852"/>
                    <a:pt x="25" y="928"/>
                  </a:cubicBezTo>
                  <a:cubicBezTo>
                    <a:pt x="155" y="921"/>
                    <a:pt x="274" y="912"/>
                    <a:pt x="377" y="824"/>
                  </a:cubicBezTo>
                  <a:cubicBezTo>
                    <a:pt x="423" y="785"/>
                    <a:pt x="440" y="721"/>
                    <a:pt x="489" y="688"/>
                  </a:cubicBezTo>
                  <a:cubicBezTo>
                    <a:pt x="500" y="644"/>
                    <a:pt x="519" y="645"/>
                    <a:pt x="537" y="608"/>
                  </a:cubicBezTo>
                  <a:cubicBezTo>
                    <a:pt x="560" y="561"/>
                    <a:pt x="588" y="525"/>
                    <a:pt x="625" y="488"/>
                  </a:cubicBezTo>
                  <a:cubicBezTo>
                    <a:pt x="641" y="439"/>
                    <a:pt x="685" y="402"/>
                    <a:pt x="713" y="360"/>
                  </a:cubicBezTo>
                  <a:cubicBezTo>
                    <a:pt x="722" y="346"/>
                    <a:pt x="724" y="328"/>
                    <a:pt x="729" y="312"/>
                  </a:cubicBezTo>
                  <a:cubicBezTo>
                    <a:pt x="743" y="269"/>
                    <a:pt x="770" y="228"/>
                    <a:pt x="785" y="184"/>
                  </a:cubicBezTo>
                  <a:cubicBezTo>
                    <a:pt x="792" y="131"/>
                    <a:pt x="803" y="93"/>
                    <a:pt x="777" y="40"/>
                  </a:cubicBezTo>
                  <a:cubicBezTo>
                    <a:pt x="773" y="31"/>
                    <a:pt x="710" y="12"/>
                    <a:pt x="697" y="8"/>
                  </a:cubicBezTo>
                  <a:cubicBezTo>
                    <a:pt x="689" y="5"/>
                    <a:pt x="673" y="0"/>
                    <a:pt x="673" y="0"/>
                  </a:cubicBezTo>
                  <a:cubicBezTo>
                    <a:pt x="652" y="3"/>
                    <a:pt x="629" y="0"/>
                    <a:pt x="609" y="8"/>
                  </a:cubicBezTo>
                  <a:cubicBezTo>
                    <a:pt x="600" y="12"/>
                    <a:pt x="601" y="26"/>
                    <a:pt x="593" y="32"/>
                  </a:cubicBezTo>
                  <a:cubicBezTo>
                    <a:pt x="566" y="53"/>
                    <a:pt x="569" y="28"/>
                    <a:pt x="569" y="48"/>
                  </a:cubicBezTo>
                  <a:close/>
                </a:path>
              </a:pathLst>
            </a:custGeom>
            <a:solidFill>
              <a:srgbClr val="C0C0C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41" name="Text Box 7"/>
            <p:cNvSpPr txBox="1">
              <a:spLocks noChangeArrowheads="1"/>
            </p:cNvSpPr>
            <p:nvPr/>
          </p:nvSpPr>
          <p:spPr bwMode="auto">
            <a:xfrm>
              <a:off x="3736" y="2496"/>
              <a:ext cx="48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Ag-Sn Alloy</a:t>
              </a:r>
            </a:p>
          </p:txBody>
        </p:sp>
        <p:sp>
          <p:nvSpPr>
            <p:cNvPr id="42" name="Text Box 8"/>
            <p:cNvSpPr txBox="1">
              <a:spLocks noChangeArrowheads="1"/>
            </p:cNvSpPr>
            <p:nvPr/>
          </p:nvSpPr>
          <p:spPr bwMode="auto">
            <a:xfrm>
              <a:off x="4912" y="2496"/>
              <a:ext cx="48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Ag-Sn Alloy</a:t>
              </a:r>
            </a:p>
          </p:txBody>
        </p:sp>
        <p:sp>
          <p:nvSpPr>
            <p:cNvPr id="43" name="Text Box 9"/>
            <p:cNvSpPr txBox="1">
              <a:spLocks noChangeArrowheads="1"/>
            </p:cNvSpPr>
            <p:nvPr/>
          </p:nvSpPr>
          <p:spPr bwMode="auto">
            <a:xfrm>
              <a:off x="4264" y="1725"/>
              <a:ext cx="77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 dirty="0">
                  <a:solidFill>
                    <a:schemeClr val="accent1">
                      <a:lumMod val="75000"/>
                    </a:schemeClr>
                  </a:solidFill>
                </a:rPr>
                <a:t>Ag-</a:t>
              </a:r>
              <a:r>
                <a:rPr lang="en-US" sz="1400" b="1" dirty="0" err="1">
                  <a:solidFill>
                    <a:schemeClr val="accent1">
                      <a:lumMod val="75000"/>
                    </a:schemeClr>
                  </a:solidFill>
                </a:rPr>
                <a:t>Sn</a:t>
              </a:r>
              <a:r>
                <a:rPr lang="en-US" sz="1400" b="1" dirty="0">
                  <a:solidFill>
                    <a:schemeClr val="accent1">
                      <a:lumMod val="75000"/>
                    </a:schemeClr>
                  </a:solidFill>
                </a:rPr>
                <a:t> Alloy</a:t>
              </a:r>
            </a:p>
          </p:txBody>
        </p:sp>
        <p:sp>
          <p:nvSpPr>
            <p:cNvPr id="44" name="Text Box 10"/>
            <p:cNvSpPr txBox="1">
              <a:spLocks noChangeArrowheads="1"/>
            </p:cNvSpPr>
            <p:nvPr/>
          </p:nvSpPr>
          <p:spPr bwMode="auto">
            <a:xfrm>
              <a:off x="4264" y="2700"/>
              <a:ext cx="56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Mercury (Hg)</a:t>
              </a:r>
            </a:p>
          </p:txBody>
        </p:sp>
        <p:sp>
          <p:nvSpPr>
            <p:cNvPr id="45" name="Line 11"/>
            <p:cNvSpPr>
              <a:spLocks noChangeShapeType="1"/>
            </p:cNvSpPr>
            <p:nvPr/>
          </p:nvSpPr>
          <p:spPr bwMode="auto">
            <a:xfrm flipV="1">
              <a:off x="4061" y="2415"/>
              <a:ext cx="121" cy="81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46" name="Line 12"/>
            <p:cNvSpPr>
              <a:spLocks noChangeShapeType="1"/>
            </p:cNvSpPr>
            <p:nvPr/>
          </p:nvSpPr>
          <p:spPr bwMode="auto">
            <a:xfrm flipV="1">
              <a:off x="4223" y="2577"/>
              <a:ext cx="122" cy="81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47" name="Line 13"/>
            <p:cNvSpPr>
              <a:spLocks noChangeShapeType="1"/>
            </p:cNvSpPr>
            <p:nvPr/>
          </p:nvSpPr>
          <p:spPr bwMode="auto">
            <a:xfrm rot="15632260" flipV="1">
              <a:off x="4853" y="2477"/>
              <a:ext cx="117" cy="81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48" name="Line 14"/>
            <p:cNvSpPr>
              <a:spLocks noChangeShapeType="1"/>
            </p:cNvSpPr>
            <p:nvPr/>
          </p:nvSpPr>
          <p:spPr bwMode="auto">
            <a:xfrm rot="15632260" flipV="1">
              <a:off x="5016" y="2312"/>
              <a:ext cx="122" cy="81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49" name="Line 15"/>
            <p:cNvSpPr>
              <a:spLocks noChangeShapeType="1"/>
            </p:cNvSpPr>
            <p:nvPr/>
          </p:nvSpPr>
          <p:spPr bwMode="auto">
            <a:xfrm rot="6714641" flipV="1">
              <a:off x="4350" y="2166"/>
              <a:ext cx="121" cy="33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50" name="Line 16"/>
            <p:cNvSpPr>
              <a:spLocks noChangeShapeType="1"/>
            </p:cNvSpPr>
            <p:nvPr/>
          </p:nvSpPr>
          <p:spPr bwMode="auto">
            <a:xfrm rot="6714641" flipV="1">
              <a:off x="4633" y="2166"/>
              <a:ext cx="121" cy="34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51" name="Text Box 17"/>
            <p:cNvSpPr txBox="1">
              <a:spLocks noChangeArrowheads="1"/>
            </p:cNvSpPr>
            <p:nvPr/>
          </p:nvSpPr>
          <p:spPr bwMode="auto">
            <a:xfrm>
              <a:off x="4101" y="2293"/>
              <a:ext cx="32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</a:t>
              </a:r>
            </a:p>
          </p:txBody>
        </p:sp>
        <p:sp>
          <p:nvSpPr>
            <p:cNvPr id="52" name="Text Box 18"/>
            <p:cNvSpPr txBox="1">
              <a:spLocks noChangeArrowheads="1"/>
            </p:cNvSpPr>
            <p:nvPr/>
          </p:nvSpPr>
          <p:spPr bwMode="auto">
            <a:xfrm>
              <a:off x="4800" y="2160"/>
              <a:ext cx="32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</a:t>
              </a:r>
            </a:p>
          </p:txBody>
        </p:sp>
        <p:sp>
          <p:nvSpPr>
            <p:cNvPr id="53" name="Text Box 19"/>
            <p:cNvSpPr txBox="1">
              <a:spLocks noChangeArrowheads="1"/>
            </p:cNvSpPr>
            <p:nvPr/>
          </p:nvSpPr>
          <p:spPr bwMode="auto">
            <a:xfrm>
              <a:off x="4547" y="2211"/>
              <a:ext cx="32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Ag</a:t>
              </a:r>
            </a:p>
          </p:txBody>
        </p:sp>
        <p:sp>
          <p:nvSpPr>
            <p:cNvPr id="54" name="Text Box 20"/>
            <p:cNvSpPr txBox="1">
              <a:spLocks noChangeArrowheads="1"/>
            </p:cNvSpPr>
            <p:nvPr/>
          </p:nvSpPr>
          <p:spPr bwMode="auto">
            <a:xfrm>
              <a:off x="4264" y="2455"/>
              <a:ext cx="32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Sn</a:t>
              </a:r>
            </a:p>
          </p:txBody>
        </p:sp>
        <p:sp>
          <p:nvSpPr>
            <p:cNvPr id="55" name="Rectangle 21"/>
            <p:cNvSpPr>
              <a:spLocks noChangeArrowheads="1"/>
            </p:cNvSpPr>
            <p:nvPr/>
          </p:nvSpPr>
          <p:spPr bwMode="auto">
            <a:xfrm>
              <a:off x="4289" y="2211"/>
              <a:ext cx="248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Sn</a:t>
              </a:r>
            </a:p>
          </p:txBody>
        </p:sp>
        <p:sp>
          <p:nvSpPr>
            <p:cNvPr id="56" name="Rectangle 22"/>
            <p:cNvSpPr>
              <a:spLocks noChangeArrowheads="1"/>
            </p:cNvSpPr>
            <p:nvPr/>
          </p:nvSpPr>
          <p:spPr bwMode="auto">
            <a:xfrm>
              <a:off x="4655" y="2373"/>
              <a:ext cx="248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Sn</a:t>
              </a:r>
            </a:p>
          </p:txBody>
        </p:sp>
        <p:sp>
          <p:nvSpPr>
            <p:cNvPr id="57" name="Line 24"/>
            <p:cNvSpPr>
              <a:spLocks noChangeShapeType="1"/>
            </p:cNvSpPr>
            <p:nvPr/>
          </p:nvSpPr>
          <p:spPr bwMode="auto">
            <a:xfrm flipV="1">
              <a:off x="3888" y="1920"/>
              <a:ext cx="122" cy="81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58" name="Text Box 25"/>
            <p:cNvSpPr txBox="1">
              <a:spLocks noChangeArrowheads="1"/>
            </p:cNvSpPr>
            <p:nvPr/>
          </p:nvSpPr>
          <p:spPr bwMode="auto">
            <a:xfrm>
              <a:off x="3696" y="1968"/>
              <a:ext cx="32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Hg</a:t>
              </a:r>
            </a:p>
          </p:txBody>
        </p:sp>
        <p:sp>
          <p:nvSpPr>
            <p:cNvPr id="59" name="Text Box 26"/>
            <p:cNvSpPr txBox="1">
              <a:spLocks noChangeArrowheads="1"/>
            </p:cNvSpPr>
            <p:nvPr/>
          </p:nvSpPr>
          <p:spPr bwMode="auto">
            <a:xfrm>
              <a:off x="5184" y="1968"/>
              <a:ext cx="32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400" b="1">
                  <a:solidFill>
                    <a:schemeClr val="accent1">
                      <a:lumMod val="75000"/>
                    </a:schemeClr>
                  </a:solidFill>
                </a:rPr>
                <a:t>Hg</a:t>
              </a:r>
            </a:p>
          </p:txBody>
        </p:sp>
        <p:sp>
          <p:nvSpPr>
            <p:cNvPr id="60" name="Line 27"/>
            <p:cNvSpPr>
              <a:spLocks noChangeShapeType="1"/>
            </p:cNvSpPr>
            <p:nvPr/>
          </p:nvSpPr>
          <p:spPr bwMode="auto">
            <a:xfrm rot="6714641" flipV="1">
              <a:off x="5284" y="2156"/>
              <a:ext cx="121" cy="34"/>
            </a:xfrm>
            <a:prstGeom prst="line">
              <a:avLst/>
            </a:prstGeom>
            <a:noFill/>
            <a:ln w="22225">
              <a:solidFill>
                <a:schemeClr val="bg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IN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</p:spTree>
  </p:cSld>
  <p:clrMapOvr>
    <a:masterClrMapping/>
  </p:clrMapOvr>
  <p:transition spd="slow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425</TotalTime>
  <Words>950</Words>
  <Application>Microsoft Office PowerPoint</Application>
  <PresentationFormat>On-screen Show (4:3)</PresentationFormat>
  <Paragraphs>356</Paragraphs>
  <Slides>24</Slides>
  <Notes>17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Concourse</vt:lpstr>
      <vt:lpstr>Slide 1</vt:lpstr>
      <vt:lpstr>Specific learning Objectives </vt:lpstr>
      <vt:lpstr>Table of Content </vt:lpstr>
      <vt:lpstr>Slide 4</vt:lpstr>
      <vt:lpstr>Slide 5</vt:lpstr>
      <vt:lpstr>Slide 6</vt:lpstr>
      <vt:lpstr>Basic Composition</vt:lpstr>
      <vt:lpstr>AMALGAMATION AND BASIC SETTING REACTIONS</vt:lpstr>
      <vt:lpstr>CONVENTIONAL LOW-COPPER ALLOYS</vt:lpstr>
      <vt:lpstr>CONVENTIONAL LOW-COPPER ALLOYS</vt:lpstr>
      <vt:lpstr>CONVENTIONAL LOW-COPPER ALLOYS</vt:lpstr>
      <vt:lpstr>CONVENTIONAL LOW-COPPER ALLOYS</vt:lpstr>
      <vt:lpstr>Slide 13</vt:lpstr>
      <vt:lpstr>ADMIXED HIGH-COPPER ALLOYS</vt:lpstr>
      <vt:lpstr>ADMIXED HIGH-COPPER ALLOYS</vt:lpstr>
      <vt:lpstr>ADMIXED HIGH-COPPER ALLOYS</vt:lpstr>
      <vt:lpstr>Slide 17</vt:lpstr>
      <vt:lpstr>SINGLE COMPOSITION  HIGH-COPPER ALLOYS</vt:lpstr>
      <vt:lpstr>SINGLE COMPOSITION  HIGH-COPPER ALLOYS</vt:lpstr>
      <vt:lpstr>Slide 20</vt:lpstr>
      <vt:lpstr>TAKE HOME MESSEGE/ FOR THE TOPIC COVERED (SUMMARY)  </vt:lpstr>
      <vt:lpstr>Question &amp; Answer Session</vt:lpstr>
      <vt:lpstr>REFERENCES  </vt:lpstr>
      <vt:lpstr>Slide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AMALGAM</dc:title>
  <dc:creator>sony</dc:creator>
  <cp:lastModifiedBy>test</cp:lastModifiedBy>
  <cp:revision>63</cp:revision>
  <dcterms:created xsi:type="dcterms:W3CDTF">2012-06-13T16:40:55Z</dcterms:created>
  <dcterms:modified xsi:type="dcterms:W3CDTF">2023-04-18T05:54:41Z</dcterms:modified>
</cp:coreProperties>
</file>